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74" d="100"/>
          <a:sy n="74" d="100"/>
        </p:scale>
        <p:origin x="54"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3E7B89-B285-4C18-BE72-4A35BD0BFA13}" type="datetimeFigureOut">
              <a:rPr lang="ru-RU" smtClean="0"/>
              <a:t>31.05.2017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124121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3E7B89-B285-4C18-BE72-4A35BD0BFA13}" type="datetimeFigureOut">
              <a:rPr lang="ru-RU" smtClean="0"/>
              <a:t>31.05.2017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392521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3E7B89-B285-4C18-BE72-4A35BD0BFA13}" type="datetimeFigureOut">
              <a:rPr lang="ru-RU" smtClean="0"/>
              <a:t>31.05.2017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83865A-7CF3-4CAF-AC1C-1E786A4923D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321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53E7B89-B285-4C18-BE72-4A35BD0BFA13}" type="datetimeFigureOut">
              <a:rPr lang="ru-RU" smtClean="0"/>
              <a:t>31.05.2017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287207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53E7B89-B285-4C18-BE72-4A35BD0BFA13}" type="datetimeFigureOut">
              <a:rPr lang="ru-RU" smtClean="0"/>
              <a:t>31.05.2017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83865A-7CF3-4CAF-AC1C-1E786A4923D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3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53E7B89-B285-4C18-BE72-4A35BD0BFA13}" type="datetimeFigureOut">
              <a:rPr lang="ru-RU" smtClean="0"/>
              <a:t>31.05.2017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2173233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3E7B89-B285-4C18-BE72-4A35BD0BFA13}" type="datetimeFigureOut">
              <a:rPr lang="ru-RU" smtClean="0"/>
              <a:t>31.05.2017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922572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3E7B89-B285-4C18-BE72-4A35BD0BFA13}" type="datetimeFigureOut">
              <a:rPr lang="ru-RU" smtClean="0"/>
              <a:t>31.05.2017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303196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3E7B89-B285-4C18-BE72-4A35BD0BFA13}" type="datetimeFigureOut">
              <a:rPr lang="ru-RU" smtClean="0"/>
              <a:t>31.05.2017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32142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3E7B89-B285-4C18-BE72-4A35BD0BFA13}" type="datetimeFigureOut">
              <a:rPr lang="ru-RU" smtClean="0"/>
              <a:t>31.05.2017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326884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3E7B89-B285-4C18-BE72-4A35BD0BFA13}" type="datetimeFigureOut">
              <a:rPr lang="ru-RU" smtClean="0"/>
              <a:t>31.05.2017</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207943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3E7B89-B285-4C18-BE72-4A35BD0BFA13}" type="datetimeFigureOut">
              <a:rPr lang="ru-RU" smtClean="0"/>
              <a:t>31.05.2017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316707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3E7B89-B285-4C18-BE72-4A35BD0BFA13}" type="datetimeFigureOut">
              <a:rPr lang="ru-RU" smtClean="0"/>
              <a:t>31.05.2017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415911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7B89-B285-4C18-BE72-4A35BD0BFA13}" type="datetimeFigureOut">
              <a:rPr lang="ru-RU" smtClean="0"/>
              <a:t>31.05.2017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122030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3E7B89-B285-4C18-BE72-4A35BD0BFA13}" type="datetimeFigureOut">
              <a:rPr lang="ru-RU" smtClean="0"/>
              <a:t>31.05.2017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17400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3E7B89-B285-4C18-BE72-4A35BD0BFA13}" type="datetimeFigureOut">
              <a:rPr lang="ru-RU" smtClean="0"/>
              <a:t>31.05.2017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83865A-7CF3-4CAF-AC1C-1E786A4923DC}" type="slidenum">
              <a:rPr lang="ru-RU" smtClean="0"/>
              <a:t>‹#›</a:t>
            </a:fld>
            <a:endParaRPr lang="ru-RU"/>
          </a:p>
        </p:txBody>
      </p:sp>
    </p:spTree>
    <p:extLst>
      <p:ext uri="{BB962C8B-B14F-4D97-AF65-F5344CB8AC3E}">
        <p14:creationId xmlns:p14="http://schemas.microsoft.com/office/powerpoint/2010/main" val="417931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3E7B89-B285-4C18-BE72-4A35BD0BFA13}" type="datetimeFigureOut">
              <a:rPr lang="ru-RU" smtClean="0"/>
              <a:t>31.05.2017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C83865A-7CF3-4CAF-AC1C-1E786A4923DC}" type="slidenum">
              <a:rPr lang="ru-RU" smtClean="0"/>
              <a:t>‹#›</a:t>
            </a:fld>
            <a:endParaRPr lang="ru-RU"/>
          </a:p>
        </p:txBody>
      </p:sp>
    </p:spTree>
    <p:extLst>
      <p:ext uri="{BB962C8B-B14F-4D97-AF65-F5344CB8AC3E}">
        <p14:creationId xmlns:p14="http://schemas.microsoft.com/office/powerpoint/2010/main" val="26845607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oleObject3.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1" y="1063690"/>
            <a:ext cx="10590212" cy="3713692"/>
          </a:xfrm>
        </p:spPr>
        <p:txBody>
          <a:bodyPr>
            <a:normAutofit/>
          </a:bodyPr>
          <a:lstStyle/>
          <a:p>
            <a:r>
              <a:rPr lang="en-US" sz="2700" b="1" cap="all" dirty="0" smtClean="0"/>
              <a:t>Development and ways of creation of lines anode</a:t>
            </a:r>
            <a:r>
              <a:rPr lang="ru-RU" sz="2700" dirty="0" smtClean="0"/>
              <a:t/>
            </a:r>
            <a:br>
              <a:rPr lang="ru-RU" sz="2700" dirty="0" smtClean="0"/>
            </a:br>
            <a:r>
              <a:rPr lang="en-US" sz="2700" b="1" cap="all" dirty="0" smtClean="0"/>
              <a:t>oxidation details from </a:t>
            </a:r>
            <a:r>
              <a:rPr lang="en-US" sz="2700" b="1" cap="all" dirty="0" err="1" smtClean="0"/>
              <a:t>aluminium</a:t>
            </a:r>
            <a:r>
              <a:rPr lang="en-US" sz="2700" b="1" cap="all" dirty="0" smtClean="0"/>
              <a:t> and its alloys </a:t>
            </a:r>
            <a:r>
              <a:rPr lang="ru-RU" sz="2700" dirty="0" smtClean="0"/>
              <a:t/>
            </a:r>
            <a:br>
              <a:rPr lang="ru-RU" sz="2700" dirty="0" smtClean="0"/>
            </a:br>
            <a:r>
              <a:rPr lang="en-US" sz="2700" b="1" cap="all" dirty="0" smtClean="0"/>
              <a:t>With zero issue of sewage and toxic</a:t>
            </a:r>
            <a:r>
              <a:rPr lang="ru-RU" sz="2700" dirty="0" smtClean="0"/>
              <a:t/>
            </a:r>
            <a:br>
              <a:rPr lang="ru-RU" sz="2700" dirty="0" smtClean="0"/>
            </a:br>
            <a:r>
              <a:rPr lang="en-US" sz="2700" b="1" cap="all" dirty="0" smtClean="0"/>
              <a:t>Evaporations in a work cycle of processing</a:t>
            </a:r>
            <a:r>
              <a:rPr lang="ru-RU" dirty="0" smtClean="0"/>
              <a:t/>
            </a:r>
            <a:br>
              <a:rPr lang="ru-RU" dirty="0" smtClean="0"/>
            </a:br>
            <a:r>
              <a:rPr lang="en-US" cap="all" dirty="0" smtClean="0"/>
              <a:t> </a:t>
            </a:r>
            <a:endParaRPr lang="ru-RU" dirty="0"/>
          </a:p>
        </p:txBody>
      </p:sp>
      <p:sp>
        <p:nvSpPr>
          <p:cNvPr id="3" name="Подзаголовок 2"/>
          <p:cNvSpPr>
            <a:spLocks noGrp="1"/>
          </p:cNvSpPr>
          <p:nvPr>
            <p:ph type="subTitle" idx="1"/>
          </p:nvPr>
        </p:nvSpPr>
        <p:spPr/>
        <p:txBody>
          <a:bodyPr/>
          <a:lstStyle/>
          <a:p>
            <a:pPr algn="r"/>
            <a:r>
              <a:rPr lang="en-US" b="1" dirty="0" smtClean="0"/>
              <a:t>Alekseev  Andrei </a:t>
            </a:r>
            <a:endParaRPr lang="ru-RU" dirty="0" smtClean="0"/>
          </a:p>
          <a:p>
            <a:pPr algn="r"/>
            <a:endParaRPr lang="ru-RU" dirty="0"/>
          </a:p>
        </p:txBody>
      </p:sp>
    </p:spTree>
    <p:extLst>
      <p:ext uri="{BB962C8B-B14F-4D97-AF65-F5344CB8AC3E}">
        <p14:creationId xmlns:p14="http://schemas.microsoft.com/office/powerpoint/2010/main" val="311251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304799" y="155016"/>
            <a:ext cx="11526417" cy="2638992"/>
          </a:xfrm>
          <a:prstGeom prst="rect">
            <a:avLst/>
          </a:prstGeom>
        </p:spPr>
        <p:txBody>
          <a:bodyPr wrap="square">
            <a:spAutoFit/>
          </a:bodyPr>
          <a:lstStyle/>
          <a:p>
            <a:pPr indent="450215" algn="just">
              <a:lnSpc>
                <a:spcPct val="150000"/>
              </a:lnSpc>
              <a:spcAft>
                <a:spcPts val="0"/>
              </a:spcAft>
              <a:tabLst>
                <a:tab pos="-540385" algn="l"/>
                <a:tab pos="1260475" algn="l"/>
              </a:tabLst>
            </a:pPr>
            <a:r>
              <a:rPr lang="en-US" sz="1400" b="1" dirty="0" smtClean="0">
                <a:effectLst/>
                <a:latin typeface="Times New Roman" panose="02020603050405020304" pitchFamily="18" charset="0"/>
                <a:ea typeface="Times New Roman" panose="02020603050405020304" pitchFamily="18" charset="0"/>
              </a:rPr>
              <a:t>5. Accommodation:</a:t>
            </a:r>
            <a:endParaRPr lang="ru-RU" sz="1400" dirty="0" smtClean="0">
              <a:effectLst/>
              <a:latin typeface="Times New Roman" panose="02020603050405020304" pitchFamily="18" charset="0"/>
              <a:ea typeface="Times New Roman" panose="02020603050405020304" pitchFamily="18" charset="0"/>
            </a:endParaRPr>
          </a:p>
          <a:p>
            <a:pPr indent="450215" algn="just">
              <a:lnSpc>
                <a:spcPct val="150000"/>
              </a:lnSpc>
              <a:spcAft>
                <a:spcPts val="0"/>
              </a:spcAft>
              <a:tabLst>
                <a:tab pos="1260475" algn="l"/>
              </a:tabLst>
            </a:pPr>
            <a:r>
              <a:rPr lang="en-US" sz="1400" b="1" dirty="0" smtClean="0">
                <a:effectLst/>
                <a:latin typeface="Times New Roman" panose="02020603050405020304" pitchFamily="18" charset="0"/>
                <a:ea typeface="Times New Roman" panose="02020603050405020304" pitchFamily="18" charset="0"/>
              </a:rPr>
              <a:t>- on top level an OM, located in technological sequence a process bath, a bath (baths) of </a:t>
            </a:r>
            <a:r>
              <a:rPr lang="en-US" sz="1400" b="1" dirty="0" smtClean="0">
                <a:effectLst/>
                <a:latin typeface="Times New Roman CYR" panose="02020603050405020304" pitchFamily="18" charset="0"/>
                <a:ea typeface="Times New Roman" panose="02020603050405020304" pitchFamily="18" charset="0"/>
              </a:rPr>
              <a:t>jet-dynamic </a:t>
            </a:r>
            <a:r>
              <a:rPr lang="en-US" sz="1400" b="1" dirty="0" smtClean="0">
                <a:effectLst/>
                <a:latin typeface="Times New Roman" panose="02020603050405020304" pitchFamily="18" charset="0"/>
                <a:ea typeface="Times New Roman" panose="02020603050405020304" pitchFamily="18" charset="0"/>
              </a:rPr>
              <a:t>washing, and also a bath of  </a:t>
            </a:r>
            <a:r>
              <a:rPr lang="en-US" sz="1400" b="1" dirty="0" err="1" smtClean="0">
                <a:solidFill>
                  <a:srgbClr val="000000"/>
                </a:solidFill>
                <a:effectLst/>
                <a:latin typeface="Times New Roman" panose="02020603050405020304" pitchFamily="18" charset="0"/>
                <a:ea typeface="Times New Roman" panose="02020603050405020304" pitchFamily="18" charset="0"/>
              </a:rPr>
              <a:t>immersible</a:t>
            </a:r>
            <a:r>
              <a:rPr lang="en-US" sz="1400" dirty="0" smtClean="0">
                <a:solidFill>
                  <a:srgbClr val="000000"/>
                </a:solidFill>
                <a:effectLst/>
                <a:latin typeface="Times New Roman" panose="02020603050405020304" pitchFamily="18" charset="0"/>
                <a:ea typeface="Times New Roman" panose="02020603050405020304" pitchFamily="18" charset="0"/>
              </a:rPr>
              <a:t> </a:t>
            </a:r>
            <a:r>
              <a:rPr lang="en-US" sz="1400" b="1" dirty="0" smtClean="0">
                <a:effectLst/>
                <a:latin typeface="Times New Roman" panose="02020603050405020304" pitchFamily="18" charset="0"/>
                <a:ea typeface="Times New Roman" panose="02020603050405020304" pitchFamily="18" charset="0"/>
              </a:rPr>
              <a:t>washing</a:t>
            </a:r>
            <a:r>
              <a:rPr lang="en-US" sz="1400" i="1" dirty="0" smtClean="0">
                <a:effectLst/>
                <a:latin typeface="Times New Roman CYR" panose="02020603050405020304" pitchFamily="18" charset="0"/>
                <a:ea typeface="Times New Roman" panose="02020603050405020304" pitchFamily="18" charset="0"/>
              </a:rPr>
              <a:t> </a:t>
            </a:r>
            <a:r>
              <a:rPr lang="en-US" sz="1400" b="1" dirty="0" smtClean="0">
                <a:effectLst/>
                <a:latin typeface="Times New Roman" panose="02020603050405020304" pitchFamily="18" charset="0"/>
                <a:ea typeface="Times New Roman" panose="02020603050405020304" pitchFamily="18" charset="0"/>
              </a:rPr>
              <a:t>or the combined way, and first of steps of washing is carried out by a jet method (in particular, for process baths with heating the processing environment, at processing details on racks) - </a:t>
            </a:r>
            <a:r>
              <a:rPr lang="en-US" sz="1400" b="1" dirty="0" smtClean="0">
                <a:effectLst/>
                <a:latin typeface="Times New Roman CYR" panose="02020603050405020304" pitchFamily="18" charset="0"/>
                <a:ea typeface="Times New Roman" panose="02020603050405020304" pitchFamily="18" charset="0"/>
                <a:cs typeface="Times New Roman" panose="02020603050405020304" pitchFamily="18" charset="0"/>
              </a:rPr>
              <a:t>look photo 8</a:t>
            </a:r>
            <a:r>
              <a:rPr lang="en-US" sz="1400" b="1" dirty="0" smtClean="0">
                <a:effectLst/>
                <a:latin typeface="Times New Roman" panose="02020603050405020304" pitchFamily="18" charset="0"/>
                <a:ea typeface="Times New Roman" panose="02020603050405020304" pitchFamily="18" charset="0"/>
              </a:rPr>
              <a:t>;</a:t>
            </a:r>
            <a:endParaRPr lang="ru-RU" sz="1400" dirty="0" smtClean="0">
              <a:effectLst/>
              <a:latin typeface="Times New Roman" panose="02020603050405020304" pitchFamily="18" charset="0"/>
              <a:ea typeface="Times New Roman" panose="02020603050405020304" pitchFamily="18" charset="0"/>
            </a:endParaRPr>
          </a:p>
          <a:p>
            <a:pPr indent="450215" algn="just">
              <a:lnSpc>
                <a:spcPct val="150000"/>
              </a:lnSpc>
              <a:spcAft>
                <a:spcPts val="0"/>
              </a:spcAft>
              <a:tabLst>
                <a:tab pos="1260475" algn="l"/>
              </a:tabLst>
            </a:pPr>
            <a:r>
              <a:rPr lang="en-US" sz="1400" b="1" dirty="0" smtClean="0">
                <a:effectLst/>
                <a:latin typeface="Times New Roman" panose="02020603050405020304" pitchFamily="18" charset="0"/>
                <a:ea typeface="Times New Roman" panose="02020603050405020304" pitchFamily="18" charset="0"/>
              </a:rPr>
              <a:t>- at the bottom level the OM, in return to a course of technological process the sequences equipped by local pressure head systems (including with filtering elements) and/or onboard suction ducts: a tank-store of the polluted washing water </a:t>
            </a:r>
            <a:r>
              <a:rPr lang="en-US" sz="1400" b="1" dirty="0" smtClean="0">
                <a:effectLst/>
                <a:latin typeface="Times New Roman CYR" panose="02020603050405020304" pitchFamily="18" charset="0"/>
                <a:ea typeface="Times New Roman" panose="02020603050405020304" pitchFamily="18" charset="0"/>
                <a:cs typeface="Times New Roman" panose="02020603050405020304" pitchFamily="18" charset="0"/>
              </a:rPr>
              <a:t>(Look photo 9)</a:t>
            </a:r>
            <a:r>
              <a:rPr lang="en-US" sz="1400" b="1" dirty="0" smtClean="0">
                <a:effectLst/>
                <a:latin typeface="Times New Roman" panose="02020603050405020304" pitchFamily="18" charset="0"/>
                <a:ea typeface="Times New Roman" panose="02020603050405020304" pitchFamily="18" charset="0"/>
              </a:rPr>
              <a:t>, tanks of the pure and polluted washing water, the tanks-catcher of a solution of a process bath or a tank with the cooled electrolyte of a process bath, the collection-concentrator of the diluted electrolyte of a process bath, etc.</a:t>
            </a:r>
            <a:endParaRPr lang="ru-RU" sz="1400" dirty="0">
              <a:effectLst/>
              <a:latin typeface="Times New Roman" panose="02020603050405020304" pitchFamily="18" charset="0"/>
              <a:ea typeface="Times New Roman" panose="02020603050405020304" pitchFamily="18" charset="0"/>
            </a:endParaRPr>
          </a:p>
        </p:txBody>
      </p:sp>
      <p:pic>
        <p:nvPicPr>
          <p:cNvPr id="8194" name="Picture 2" descr="SDC147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55" y="2794008"/>
            <a:ext cx="37719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Бак для слива воды с её дозаторо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6323" y="2794008"/>
            <a:ext cx="3400425" cy="29813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9955" y="5926952"/>
            <a:ext cx="3988739" cy="830997"/>
          </a:xfrm>
          <a:prstGeom prst="rect">
            <a:avLst/>
          </a:prstGeom>
        </p:spPr>
        <p:txBody>
          <a:bodyPr wrap="square">
            <a:spAutoFit/>
          </a:bodyPr>
          <a:lstStyle/>
          <a:p>
            <a:r>
              <a:rPr lang="en-US" sz="1200" b="1" dirty="0" smtClean="0">
                <a:effectLst/>
                <a:latin typeface="+mj-lt"/>
                <a:ea typeface="Times New Roman" panose="02020603050405020304" pitchFamily="18" charset="0"/>
              </a:rPr>
              <a:t>Photo</a:t>
            </a:r>
            <a:r>
              <a:rPr lang="en-US" sz="1200" b="1" dirty="0" smtClean="0">
                <a:effectLst/>
                <a:latin typeface="+mj-lt"/>
                <a:ea typeface="Times New Roman" panose="02020603050405020304" pitchFamily="18" charset="0"/>
                <a:cs typeface="Times New Roman" panose="02020603050405020304" pitchFamily="18" charset="0"/>
              </a:rPr>
              <a:t> 8. </a:t>
            </a:r>
            <a:r>
              <a:rPr lang="en-US" sz="1200" b="1" i="1" dirty="0" smtClean="0">
                <a:effectLst/>
                <a:latin typeface="+mj-lt"/>
                <a:ea typeface="Times New Roman" panose="02020603050405020304" pitchFamily="18" charset="0"/>
              </a:rPr>
              <a:t>The process bath equipped by a contour of jet-dynamic washing </a:t>
            </a:r>
            <a:r>
              <a:rPr lang="en-US" sz="1200" b="1" i="1" dirty="0">
                <a:latin typeface="+mj-lt"/>
              </a:rPr>
              <a:t>and a contour for removal of evaporations formed in a bath in her exhaust cap</a:t>
            </a:r>
            <a:endParaRPr lang="ru-RU" sz="1200" dirty="0">
              <a:latin typeface="+mj-lt"/>
            </a:endParaRPr>
          </a:p>
        </p:txBody>
      </p:sp>
      <p:sp>
        <p:nvSpPr>
          <p:cNvPr id="5" name="Прямоугольник 4"/>
          <p:cNvSpPr/>
          <p:nvPr/>
        </p:nvSpPr>
        <p:spPr>
          <a:xfrm>
            <a:off x="6211577" y="5926952"/>
            <a:ext cx="3669915" cy="461665"/>
          </a:xfrm>
          <a:prstGeom prst="rect">
            <a:avLst/>
          </a:prstGeom>
        </p:spPr>
        <p:txBody>
          <a:bodyPr wrap="none">
            <a:spAutoFit/>
          </a:bodyPr>
          <a:lstStyle/>
          <a:p>
            <a:pPr algn="ctr">
              <a:spcAft>
                <a:spcPts val="0"/>
              </a:spcAft>
              <a:tabLst>
                <a:tab pos="1260475" algn="l"/>
              </a:tabLst>
            </a:pPr>
            <a:r>
              <a:rPr lang="en-US" sz="1200" b="1" dirty="0" smtClean="0">
                <a:effectLst/>
                <a:latin typeface="Times New Roman" panose="02020603050405020304" pitchFamily="18" charset="0"/>
                <a:ea typeface="Times New Roman" panose="02020603050405020304" pitchFamily="18" charset="0"/>
              </a:rPr>
              <a:t>Photo</a:t>
            </a:r>
            <a:r>
              <a:rPr lang="en-US" sz="1200" b="1" dirty="0" smtClean="0">
                <a:effectLst/>
                <a:latin typeface="Times New Roman CYR" panose="02020603050405020304" pitchFamily="18" charset="0"/>
                <a:ea typeface="Times New Roman" panose="02020603050405020304" pitchFamily="18" charset="0"/>
                <a:cs typeface="Times New Roman" panose="02020603050405020304" pitchFamily="18" charset="0"/>
              </a:rPr>
              <a:t> 9.</a:t>
            </a:r>
            <a:r>
              <a:rPr lang="en-US" sz="1200" b="1" i="1" dirty="0" smtClean="0">
                <a:effectLst/>
                <a:latin typeface="Times New Roman" panose="02020603050405020304" pitchFamily="18" charset="0"/>
                <a:ea typeface="Times New Roman" panose="02020603050405020304" pitchFamily="18" charset="0"/>
              </a:rPr>
              <a:t> Tank for plum of the polluted washing water</a:t>
            </a:r>
            <a:r>
              <a:rPr lang="en-US" sz="1200" b="1" i="1" dirty="0"/>
              <a:t> </a:t>
            </a:r>
            <a:r>
              <a:rPr lang="en-US" sz="1200" b="1" i="1" dirty="0" smtClean="0"/>
              <a:t>.</a:t>
            </a:r>
            <a:endParaRPr lang="ru-RU" sz="1200" b="1" i="1" dirty="0" smtClean="0"/>
          </a:p>
          <a:p>
            <a:pPr algn="ctr">
              <a:spcAft>
                <a:spcPts val="0"/>
              </a:spcAft>
              <a:tabLst>
                <a:tab pos="1260475" algn="l"/>
              </a:tabLst>
            </a:pPr>
            <a:r>
              <a:rPr lang="en-US" sz="1200" b="1" i="1" dirty="0" smtClean="0"/>
              <a:t> </a:t>
            </a:r>
            <a:r>
              <a:rPr lang="en-US" sz="1200" b="1" i="1" dirty="0"/>
              <a:t>and the collection of pure washing water</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874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510074" y="298780"/>
            <a:ext cx="11097208" cy="507831"/>
          </a:xfrm>
          <a:prstGeom prst="rect">
            <a:avLst/>
          </a:prstGeom>
        </p:spPr>
        <p:txBody>
          <a:bodyPr wrap="square">
            <a:spAutoFit/>
          </a:bodyPr>
          <a:lstStyle/>
          <a:p>
            <a:pPr algn="ctr">
              <a:lnSpc>
                <a:spcPct val="150000"/>
              </a:lnSpc>
              <a:spcAft>
                <a:spcPts val="600"/>
              </a:spcAft>
            </a:pPr>
            <a:r>
              <a:rPr lang="en-US" b="1" dirty="0" smtClean="0">
                <a:effectLst/>
                <a:latin typeface="Times New Roman" panose="02020603050405020304" pitchFamily="18" charset="0"/>
                <a:ea typeface="Times New Roman" panose="02020603050405020304" pitchFamily="18" charset="0"/>
              </a:rPr>
              <a:t>Dependence of time of a work cycle of washing goods from number (</a:t>
            </a:r>
            <a:r>
              <a:rPr lang="en-US" b="1" dirty="0" err="1" smtClean="0">
                <a:effectLst/>
                <a:latin typeface="Times New Roman" panose="02020603050405020304" pitchFamily="18" charset="0"/>
                <a:ea typeface="Times New Roman" panose="02020603050405020304" pitchFamily="18" charset="0"/>
              </a:rPr>
              <a:t>N</a:t>
            </a:r>
            <a:r>
              <a:rPr lang="en-US" b="1" baseline="30000" dirty="0" err="1" smtClean="0">
                <a:effectLst/>
                <a:latin typeface="Times New Roman" panose="02020603050405020304" pitchFamily="18" charset="0"/>
                <a:ea typeface="Times New Roman" panose="02020603050405020304" pitchFamily="18" charset="0"/>
              </a:rPr>
              <a:t>St</a:t>
            </a:r>
            <a:r>
              <a:rPr lang="en-US" b="1" baseline="30000" dirty="0" smtClean="0">
                <a:effectLst/>
                <a:latin typeface="Times New Roman" panose="02020603050405020304" pitchFamily="18" charset="0"/>
                <a:ea typeface="Times New Roman" panose="02020603050405020304" pitchFamily="18" charset="0"/>
              </a:rPr>
              <a:t>.</a:t>
            </a:r>
            <a:r>
              <a:rPr lang="en-US" b="1" dirty="0" smtClean="0">
                <a:effectLst/>
                <a:latin typeface="Times New Roman" panose="02020603050405020304" pitchFamily="18" charset="0"/>
                <a:ea typeface="Times New Roman" panose="02020603050405020304" pitchFamily="18" charset="0"/>
              </a:rPr>
              <a:t>) and a kind of steps of washing</a:t>
            </a:r>
            <a:endParaRPr lang="ru-RU" sz="1600" dirty="0">
              <a:effectLst/>
              <a:latin typeface="Times New Roman" panose="02020603050405020304" pitchFamily="18" charset="0"/>
              <a:ea typeface="Times New Roman" panose="02020603050405020304" pitchFamily="18" charset="0"/>
            </a:endParaRPr>
          </a:p>
        </p:txBody>
      </p:sp>
      <p:sp>
        <p:nvSpPr>
          <p:cNvPr id="3" name="Rectangle 2"/>
          <p:cNvSpPr>
            <a:spLocks noChangeArrowheads="1"/>
          </p:cNvSpPr>
          <p:nvPr/>
        </p:nvSpPr>
        <p:spPr bwMode="auto">
          <a:xfrm>
            <a:off x="3004457" y="8066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2365891" y="806611"/>
            <a:ext cx="7113037" cy="3759116"/>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1729828974"/>
              </p:ext>
            </p:extLst>
          </p:nvPr>
        </p:nvGraphicFramePr>
        <p:xfrm>
          <a:off x="2902985" y="1060527"/>
          <a:ext cx="6038850" cy="3505200"/>
        </p:xfrm>
        <a:graphic>
          <a:graphicData uri="http://schemas.openxmlformats.org/presentationml/2006/ole">
            <mc:AlternateContent xmlns:mc="http://schemas.openxmlformats.org/markup-compatibility/2006">
              <mc:Choice xmlns:v="urn:schemas-microsoft-com:vml" Requires="v">
                <p:oleObj spid="_x0000_s9225" name="Picture" r:id="rId3" imgW="5879923" imgH="6136757" progId="Word.Picture.8">
                  <p:embed/>
                </p:oleObj>
              </mc:Choice>
              <mc:Fallback>
                <p:oleObj name="Picture" r:id="rId3" imgW="5879923" imgH="6136757"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41077"/>
                      <a:stretch>
                        <a:fillRect/>
                      </a:stretch>
                    </p:blipFill>
                    <p:spPr bwMode="auto">
                      <a:xfrm>
                        <a:off x="2902985" y="1060527"/>
                        <a:ext cx="603885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Прямоугольник 5"/>
          <p:cNvSpPr/>
          <p:nvPr/>
        </p:nvSpPr>
        <p:spPr>
          <a:xfrm>
            <a:off x="1501254" y="4565727"/>
            <a:ext cx="8842309" cy="2031325"/>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AutoNum type="arabicPeriod"/>
              <a:tabLst>
                <a:tab pos="228600" algn="l"/>
                <a:tab pos="624840" algn="l"/>
              </a:tabLst>
            </a:pPr>
            <a:r>
              <a:rPr lang="en-US" sz="1400" b="1" dirty="0" smtClean="0">
                <a:effectLst/>
                <a:latin typeface="Times New Roman" panose="02020603050405020304" pitchFamily="18" charset="0"/>
                <a:ea typeface="Times New Roman" panose="02020603050405020304" pitchFamily="18" charset="0"/>
              </a:rPr>
              <a:t>Two-level direct-flow washing by immersing in separate baths (in accordance with GOST 9.314-90).</a:t>
            </a:r>
            <a:endParaRPr lang="ru-RU" sz="1400" dirty="0" smtClean="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AutoNum type="arabicPeriod"/>
            </a:pPr>
            <a:r>
              <a:rPr lang="en-US" sz="1400" b="1" dirty="0" smtClean="0">
                <a:effectLst/>
                <a:latin typeface="Times New Roman" panose="02020603050405020304" pitchFamily="18" charset="0"/>
                <a:ea typeface="Times New Roman" panose="02020603050405020304" pitchFamily="18" charset="0"/>
              </a:rPr>
              <a:t>Three-stage </a:t>
            </a:r>
            <a:r>
              <a:rPr lang="en-US" sz="1400" b="1" dirty="0" err="1" smtClean="0">
                <a:effectLst/>
                <a:latin typeface="Times New Roman" panose="02020603050405020304" pitchFamily="18" charset="0"/>
                <a:ea typeface="Times New Roman" panose="02020603050405020304" pitchFamily="18" charset="0"/>
              </a:rPr>
              <a:t>counterflow</a:t>
            </a:r>
            <a:r>
              <a:rPr lang="en-US" sz="1400" b="1" dirty="0" smtClean="0">
                <a:effectLst/>
                <a:latin typeface="Times New Roman" panose="02020603050405020304" pitchFamily="18" charset="0"/>
                <a:ea typeface="Times New Roman" panose="02020603050405020304" pitchFamily="18" charset="0"/>
              </a:rPr>
              <a:t> washing by immersing (in accordance with GOST 9.314-90).</a:t>
            </a:r>
            <a:endParaRPr lang="ru-RU" sz="1400" dirty="0" smtClean="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AutoNum type="arabicPeriod"/>
            </a:pPr>
            <a:r>
              <a:rPr lang="en-US" sz="1400" b="1" dirty="0" smtClean="0">
                <a:effectLst/>
                <a:latin typeface="Times New Roman" panose="02020603050405020304" pitchFamily="18" charset="0"/>
                <a:ea typeface="Times New Roman" panose="02020603050405020304" pitchFamily="18" charset="0"/>
              </a:rPr>
              <a:t>Three-stage jet </a:t>
            </a:r>
            <a:r>
              <a:rPr lang="en-US" sz="1400" b="1" dirty="0" err="1" smtClean="0">
                <a:effectLst/>
                <a:latin typeface="Times New Roman" panose="02020603050405020304" pitchFamily="18" charset="0"/>
                <a:ea typeface="Times New Roman" panose="02020603050405020304" pitchFamily="18" charset="0"/>
              </a:rPr>
              <a:t>counterflow</a:t>
            </a:r>
            <a:r>
              <a:rPr lang="en-US" sz="1400" b="1" dirty="0" smtClean="0">
                <a:effectLst/>
                <a:latin typeface="Times New Roman" panose="02020603050405020304" pitchFamily="18" charset="0"/>
                <a:ea typeface="Times New Roman" panose="02020603050405020304" pitchFamily="18" charset="0"/>
              </a:rPr>
              <a:t> washing from bathing washing by immersing in the scheme the OHM on </a:t>
            </a:r>
            <a:r>
              <a:rPr lang="en-US" sz="1400" b="1" dirty="0" smtClean="0">
                <a:effectLst/>
                <a:latin typeface="Times New Roman CYR" panose="02020603050405020304" pitchFamily="18" charset="0"/>
                <a:ea typeface="Times New Roman" panose="02020603050405020304" pitchFamily="18" charset="0"/>
              </a:rPr>
              <a:t>fig. 1*</a:t>
            </a:r>
            <a:r>
              <a:rPr lang="en-US" sz="1400" b="1" dirty="0" smtClean="0">
                <a:effectLst/>
                <a:latin typeface="Times New Roman" panose="02020603050405020304" pitchFamily="18" charset="0"/>
                <a:ea typeface="Times New Roman" panose="02020603050405020304" pitchFamily="18" charset="0"/>
              </a:rPr>
              <a:t>.</a:t>
            </a:r>
            <a:endParaRPr lang="ru-RU" sz="14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624840" algn="l"/>
              </a:tabLst>
            </a:pPr>
            <a:r>
              <a:rPr lang="en-US" sz="1400" b="1" dirty="0" smtClean="0">
                <a:effectLst/>
                <a:latin typeface="Times New Roman" panose="02020603050405020304" pitchFamily="18" charset="0"/>
                <a:ea typeface="Times New Roman" panose="02020603050405020304" pitchFamily="18" charset="0"/>
              </a:rPr>
              <a:t>4.  Two-level jet </a:t>
            </a:r>
            <a:r>
              <a:rPr lang="en-US" sz="1400" b="1" dirty="0" err="1" smtClean="0">
                <a:effectLst/>
                <a:latin typeface="Times New Roman" panose="02020603050405020304" pitchFamily="18" charset="0"/>
                <a:ea typeface="Times New Roman" panose="02020603050405020304" pitchFamily="18" charset="0"/>
              </a:rPr>
              <a:t>counterflow</a:t>
            </a:r>
            <a:r>
              <a:rPr lang="en-US" sz="1400" b="1" dirty="0" smtClean="0">
                <a:effectLst/>
                <a:latin typeface="Times New Roman" panose="02020603050405020304" pitchFamily="18" charset="0"/>
                <a:ea typeface="Times New Roman" panose="02020603050405020304" pitchFamily="18" charset="0"/>
              </a:rPr>
              <a:t> washing from bathing washing by immersing in the scheme the OHM on </a:t>
            </a:r>
            <a:r>
              <a:rPr lang="en-US" sz="1400" b="1" dirty="0" smtClean="0">
                <a:effectLst/>
                <a:latin typeface="Times New Roman CYR" panose="02020603050405020304" pitchFamily="18" charset="0"/>
                <a:ea typeface="Times New Roman" panose="02020603050405020304" pitchFamily="18" charset="0"/>
              </a:rPr>
              <a:t>fig. 1*</a:t>
            </a:r>
            <a:r>
              <a:rPr lang="en-US" sz="1400" b="1" dirty="0" smtClean="0">
                <a:effectLst/>
                <a:latin typeface="Times New Roman" panose="02020603050405020304" pitchFamily="18" charset="0"/>
                <a:ea typeface="Times New Roman" panose="02020603050405020304" pitchFamily="18" charset="0"/>
              </a:rPr>
              <a:t>.                                                       </a:t>
            </a:r>
            <a:endParaRPr lang="ru-RU" sz="1400" dirty="0" smtClean="0">
              <a:effectLst/>
              <a:latin typeface="Times New Roman" panose="02020603050405020304" pitchFamily="18" charset="0"/>
              <a:ea typeface="Times New Roman" panose="02020603050405020304" pitchFamily="18" charset="0"/>
            </a:endParaRPr>
          </a:p>
          <a:p>
            <a:pPr>
              <a:spcAft>
                <a:spcPts val="0"/>
              </a:spcAft>
              <a:tabLst>
                <a:tab pos="624840" algn="l"/>
              </a:tabLst>
            </a:pPr>
            <a:r>
              <a:rPr lang="en-US" sz="1400" b="1" dirty="0" smtClean="0">
                <a:effectLst/>
                <a:latin typeface="Times New Roman CYR" panose="02020603050405020304" pitchFamily="18" charset="0"/>
                <a:ea typeface="Times New Roman" panose="02020603050405020304" pitchFamily="18" charset="0"/>
              </a:rPr>
              <a:t>      * - </a:t>
            </a:r>
            <a:r>
              <a:rPr lang="en-US" sz="1400" b="1" dirty="0" smtClean="0">
                <a:effectLst/>
                <a:latin typeface="Times New Roman" panose="02020603050405020304" pitchFamily="18" charset="0"/>
                <a:ea typeface="Times New Roman" panose="02020603050405020304" pitchFamily="18" charset="0"/>
              </a:rPr>
              <a:t>at maintenance of quality of washing of details II and III groups of complexity.</a:t>
            </a:r>
            <a:endParaRPr lang="ru-RU" sz="1400" dirty="0" smtClean="0">
              <a:effectLst/>
              <a:latin typeface="Times New Roman" panose="02020603050405020304" pitchFamily="18" charset="0"/>
              <a:ea typeface="Times New Roman" panose="02020603050405020304" pitchFamily="18" charset="0"/>
            </a:endParaRPr>
          </a:p>
          <a:p>
            <a:pPr>
              <a:spcAft>
                <a:spcPts val="0"/>
              </a:spcAft>
            </a:pPr>
            <a:r>
              <a:rPr lang="en-US" sz="1400" b="1" i="1" dirty="0" smtClean="0">
                <a:effectLst/>
                <a:latin typeface="Times New Roman CYR" panose="02020603050405020304" pitchFamily="18" charset="0"/>
                <a:ea typeface="Times New Roman" panose="02020603050405020304" pitchFamily="18" charset="0"/>
              </a:rPr>
              <a:t> </a:t>
            </a:r>
            <a:endParaRPr lang="ru-RU" sz="1400" dirty="0" smtClean="0">
              <a:effectLst/>
              <a:latin typeface="Times New Roman" panose="02020603050405020304" pitchFamily="18" charset="0"/>
              <a:ea typeface="Times New Roman" panose="02020603050405020304" pitchFamily="18" charset="0"/>
            </a:endParaRPr>
          </a:p>
          <a:p>
            <a:pPr algn="ctr">
              <a:spcAft>
                <a:spcPts val="0"/>
              </a:spcAft>
              <a:tabLst>
                <a:tab pos="624840" algn="l"/>
              </a:tabLst>
            </a:pPr>
            <a:r>
              <a:rPr lang="en-US" sz="1400" b="1" dirty="0" smtClean="0">
                <a:effectLst/>
                <a:latin typeface="Times New Roman" panose="02020603050405020304" pitchFamily="18" charset="0"/>
                <a:ea typeface="Times New Roman" panose="02020603050405020304" pitchFamily="18" charset="0"/>
              </a:rPr>
              <a:t>Fig</a:t>
            </a:r>
            <a:r>
              <a:rPr lang="ru-RU" sz="1400" b="1" dirty="0" smtClean="0">
                <a:effectLst/>
                <a:latin typeface="Times New Roman" panose="02020603050405020304" pitchFamily="18" charset="0"/>
                <a:ea typeface="Times New Roman" panose="02020603050405020304" pitchFamily="18" charset="0"/>
              </a:rPr>
              <a:t>. 2</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18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66530" y="278087"/>
            <a:ext cx="11364685" cy="1569660"/>
          </a:xfrm>
          <a:prstGeom prst="rect">
            <a:avLst/>
          </a:prstGeom>
        </p:spPr>
        <p:txBody>
          <a:bodyPr wrap="square">
            <a:spAutoFit/>
          </a:bodyPr>
          <a:lstStyle/>
          <a:p>
            <a:pPr indent="457200" algn="just">
              <a:lnSpc>
                <a:spcPct val="150000"/>
              </a:lnSpc>
              <a:spcAft>
                <a:spcPts val="0"/>
              </a:spcAft>
              <a:tabLst>
                <a:tab pos="5715000" algn="l"/>
                <a:tab pos="6299835" algn="l"/>
              </a:tabLst>
            </a:pPr>
            <a:r>
              <a:rPr lang="en-US" sz="2000" b="1" dirty="0" smtClean="0">
                <a:effectLst/>
                <a:latin typeface="Times New Roman" panose="02020603050405020304" pitchFamily="18" charset="0"/>
                <a:ea typeface="Times New Roman" panose="02020603050405020304" pitchFamily="18" charset="0"/>
              </a:rPr>
              <a:t>2. </a:t>
            </a:r>
            <a:r>
              <a:rPr lang="en-US" sz="2000" b="1" u="sng" dirty="0" smtClean="0">
                <a:effectLst/>
                <a:latin typeface="Times New Roman" panose="02020603050405020304" pitchFamily="18" charset="0"/>
                <a:ea typeface="Times New Roman" panose="02020603050405020304" pitchFamily="18" charset="0"/>
              </a:rPr>
              <a:t>Universal methods of realization of the equipment for anodizing</a:t>
            </a:r>
            <a:r>
              <a:rPr lang="en-US" sz="2000" b="1" u="sng" dirty="0" smtClean="0">
                <a:effectLst/>
                <a:latin typeface="Times New Roman CYR" panose="02020603050405020304" pitchFamily="18" charset="0"/>
                <a:ea typeface="Times New Roman" panose="02020603050405020304" pitchFamily="18" charset="0"/>
              </a:rPr>
              <a:t> </a:t>
            </a:r>
            <a:r>
              <a:rPr lang="en-US" sz="2000" b="1" u="sng" dirty="0" smtClean="0">
                <a:effectLst/>
                <a:latin typeface="Times New Roman" panose="02020603050405020304" pitchFamily="18" charset="0"/>
                <a:ea typeface="Times New Roman" panose="02020603050405020304" pitchFamily="18" charset="0"/>
              </a:rPr>
              <a:t>details with zero issue of toxic evaporations.</a:t>
            </a:r>
            <a:endParaRPr lang="ru-RU" sz="1600" dirty="0" smtClean="0">
              <a:effectLst/>
              <a:latin typeface="Times New Roman" panose="02020603050405020304" pitchFamily="18" charset="0"/>
              <a:ea typeface="Times New Roman" panose="02020603050405020304" pitchFamily="18" charset="0"/>
            </a:endParaRPr>
          </a:p>
          <a:p>
            <a:pPr indent="457200">
              <a:spcAft>
                <a:spcPts val="600"/>
              </a:spcAft>
            </a:pPr>
            <a:r>
              <a:rPr lang="en-US" b="1" dirty="0" smtClean="0">
                <a:effectLst/>
                <a:latin typeface="Times New Roman" panose="02020603050405020304" pitchFamily="18" charset="0"/>
                <a:ea typeface="Times New Roman" panose="02020603050405020304" pitchFamily="18" charset="0"/>
              </a:rPr>
              <a:t>2.1 </a:t>
            </a:r>
            <a:r>
              <a:rPr lang="en-US" b="1" i="1" dirty="0" smtClean="0">
                <a:effectLst/>
                <a:latin typeface="Times New Roman" panose="02020603050405020304" pitchFamily="18" charset="0"/>
                <a:ea typeface="Times New Roman" panose="02020603050405020304" pitchFamily="18" charset="0"/>
              </a:rPr>
              <a:t>Processes of partial shielding of a surface of a mirror of a bath are offered to be carried out in vertical concerning a surface of its mirror of a plane.</a:t>
            </a:r>
            <a:endParaRPr lang="ru-RU" sz="1600" dirty="0">
              <a:effectLst/>
              <a:latin typeface="Times New Roman" panose="02020603050405020304" pitchFamily="18" charset="0"/>
              <a:ea typeface="Times New Roman" panose="02020603050405020304" pitchFamily="18" charset="0"/>
            </a:endParaRPr>
          </a:p>
        </p:txBody>
      </p:sp>
      <p:pic>
        <p:nvPicPr>
          <p:cNvPr id="10242" name="Picture 2" descr="рис6-2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9000" y="1847747"/>
            <a:ext cx="2466975" cy="34766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Рис6-2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025" y="3131003"/>
            <a:ext cx="2390775" cy="21050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45975" y="4955040"/>
            <a:ext cx="1037463" cy="369332"/>
          </a:xfrm>
          <a:prstGeom prst="rect">
            <a:avLst/>
          </a:prstGeom>
        </p:spPr>
        <p:txBody>
          <a:bodyPr wrap="none">
            <a:spAutoFit/>
          </a:bodyPr>
          <a:lstStyle/>
          <a:p>
            <a:r>
              <a:rPr lang="en-US" dirty="0" smtClean="0">
                <a:effectLst/>
                <a:latin typeface="Times New Roman" panose="02020603050405020304" pitchFamily="18" charset="0"/>
                <a:ea typeface="Times New Roman" panose="02020603050405020304" pitchFamily="18" charset="0"/>
              </a:rPr>
              <a:t> </a:t>
            </a:r>
            <a:r>
              <a:rPr lang="en-US" b="1" i="1" dirty="0" smtClean="0">
                <a:effectLst/>
                <a:latin typeface="Times New Roman" panose="02020603050405020304" pitchFamily="18" charset="0"/>
                <a:ea typeface="Times New Roman" panose="02020603050405020304" pitchFamily="18" charset="0"/>
              </a:rPr>
              <a:t>Fig. 3, </a:t>
            </a:r>
            <a:r>
              <a:rPr lang="ru-RU" b="1" i="1" dirty="0" smtClean="0">
                <a:effectLst/>
                <a:latin typeface="Times New Roman" panose="02020603050405020304" pitchFamily="18" charset="0"/>
                <a:ea typeface="Times New Roman" panose="02020603050405020304" pitchFamily="18" charset="0"/>
              </a:rPr>
              <a:t>а</a:t>
            </a:r>
            <a:endParaRPr lang="ru-RU" dirty="0"/>
          </a:p>
        </p:txBody>
      </p:sp>
      <p:sp>
        <p:nvSpPr>
          <p:cNvPr id="4" name="Прямоугольник 3"/>
          <p:cNvSpPr/>
          <p:nvPr/>
        </p:nvSpPr>
        <p:spPr>
          <a:xfrm>
            <a:off x="8937632" y="4955040"/>
            <a:ext cx="979755" cy="369332"/>
          </a:xfrm>
          <a:prstGeom prst="rect">
            <a:avLst/>
          </a:prstGeom>
        </p:spPr>
        <p:txBody>
          <a:bodyPr wrap="none">
            <a:spAutoFit/>
          </a:bodyPr>
          <a:lstStyle/>
          <a:p>
            <a:r>
              <a:rPr lang="en-US" b="1" i="1" dirty="0" smtClean="0">
                <a:effectLst/>
                <a:latin typeface="Times New Roman" panose="02020603050405020304" pitchFamily="18" charset="0"/>
                <a:ea typeface="Times New Roman" panose="02020603050405020304" pitchFamily="18" charset="0"/>
              </a:rPr>
              <a:t>Fig. 3, </a:t>
            </a:r>
            <a:r>
              <a:rPr lang="ru-RU" b="1" i="1" dirty="0" smtClean="0">
                <a:effectLst/>
                <a:latin typeface="Times New Roman" panose="02020603050405020304" pitchFamily="18" charset="0"/>
                <a:ea typeface="Times New Roman" panose="02020603050405020304" pitchFamily="18" charset="0"/>
              </a:rPr>
              <a:t>б</a:t>
            </a:r>
            <a:endParaRPr lang="ru-RU" dirty="0"/>
          </a:p>
        </p:txBody>
      </p:sp>
      <p:sp>
        <p:nvSpPr>
          <p:cNvPr id="5" name="Прямоугольник 4"/>
          <p:cNvSpPr/>
          <p:nvPr/>
        </p:nvSpPr>
        <p:spPr>
          <a:xfrm>
            <a:off x="622040" y="5703838"/>
            <a:ext cx="10985241" cy="738664"/>
          </a:xfrm>
          <a:prstGeom prst="rect">
            <a:avLst/>
          </a:prstGeom>
        </p:spPr>
        <p:txBody>
          <a:bodyPr wrap="square">
            <a:spAutoFit/>
          </a:bodyPr>
          <a:lstStyle/>
          <a:p>
            <a:pPr algn="ctr">
              <a:spcAft>
                <a:spcPts val="0"/>
              </a:spcAft>
            </a:pPr>
            <a:r>
              <a:rPr lang="ru-RU" sz="1400" b="1" i="1" dirty="0" smtClean="0">
                <a:effectLst/>
                <a:latin typeface="Times New Roman" panose="02020603050405020304" pitchFamily="18" charset="0"/>
                <a:ea typeface="Times New Roman" panose="02020603050405020304" pitchFamily="18" charset="0"/>
              </a:rPr>
              <a:t>Рис</a:t>
            </a:r>
            <a:r>
              <a:rPr lang="en-US" sz="1400" b="1" i="1" dirty="0" smtClean="0">
                <a:effectLst/>
                <a:latin typeface="Times New Roman" panose="02020603050405020304" pitchFamily="18" charset="0"/>
                <a:ea typeface="Times New Roman" panose="02020603050405020304" pitchFamily="18" charset="0"/>
              </a:rPr>
              <a:t>. 3. 1</a:t>
            </a:r>
            <a:r>
              <a:rPr lang="en-US" sz="1400" dirty="0" smtClean="0">
                <a:effectLst/>
                <a:latin typeface="Times New Roman" panose="02020603050405020304" pitchFamily="18" charset="0"/>
                <a:ea typeface="Times New Roman" panose="02020603050405020304" pitchFamily="18" charset="0"/>
              </a:rPr>
              <a:t> </a:t>
            </a:r>
            <a:r>
              <a:rPr lang="en-US" sz="1400" i="1"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process bath</a:t>
            </a:r>
            <a:r>
              <a:rPr lang="en-US" sz="1400" i="1" dirty="0" smtClean="0">
                <a:effectLst/>
                <a:latin typeface="Times New Roman" panose="02020603050405020304" pitchFamily="18" charset="0"/>
                <a:ea typeface="Times New Roman" panose="02020603050405020304" pitchFamily="18" charset="0"/>
              </a:rPr>
              <a:t>;</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2, 3 – fume  extraction;</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4, 5 - rotary plates;</a:t>
            </a:r>
            <a:r>
              <a:rPr lang="en-US" sz="1400" dirty="0" smtClean="0">
                <a:effectLst/>
                <a:latin typeface="Times New Roman" panose="02020603050405020304" pitchFamily="18" charset="0"/>
                <a:ea typeface="Times New Roman" panose="02020603050405020304" pitchFamily="18" charset="0"/>
              </a:rPr>
              <a:t> </a:t>
            </a:r>
            <a:r>
              <a:rPr lang="en-US" sz="1400" b="1" dirty="0" smtClean="0">
                <a:effectLst/>
                <a:latin typeface="Times New Roman" panose="02020603050405020304" pitchFamily="18" charset="0"/>
                <a:ea typeface="Times New Roman" panose="02020603050405020304" pitchFamily="18" charset="0"/>
              </a:rPr>
              <a:t>6 - </a:t>
            </a:r>
            <a:r>
              <a:rPr lang="en-US" sz="1400" b="1" i="1" dirty="0" smtClean="0">
                <a:effectLst/>
                <a:latin typeface="Times New Roman" panose="02020603050405020304" pitchFamily="18" charset="0"/>
                <a:ea typeface="Times New Roman" panose="02020603050405020304" pitchFamily="18" charset="0"/>
              </a:rPr>
              <a:t>support for accommodation of a bar</a:t>
            </a:r>
            <a:r>
              <a:rPr lang="en-US" sz="1400" b="1"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7 - rack;</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8 -goods;</a:t>
            </a:r>
            <a:endParaRPr lang="ru-RU" sz="1400" dirty="0" smtClean="0">
              <a:effectLst/>
              <a:latin typeface="Times New Roman" panose="02020603050405020304" pitchFamily="18" charset="0"/>
              <a:ea typeface="Times New Roman" panose="02020603050405020304" pitchFamily="18" charset="0"/>
            </a:endParaRPr>
          </a:p>
          <a:p>
            <a:pPr>
              <a:spcAft>
                <a:spcPts val="0"/>
              </a:spcAft>
            </a:pPr>
            <a:r>
              <a:rPr lang="en-US" sz="1400" b="1" i="1" dirty="0" smtClean="0">
                <a:effectLst/>
                <a:latin typeface="Times New Roman" panose="02020603050405020304" pitchFamily="18" charset="0"/>
                <a:ea typeface="Times New Roman" panose="02020603050405020304" pitchFamily="18" charset="0"/>
              </a:rPr>
              <a:t>9 - </a:t>
            </a:r>
            <a:r>
              <a:rPr lang="en-US" sz="1400" b="1" i="1" dirty="0" err="1" smtClean="0">
                <a:effectLst/>
                <a:latin typeface="Times New Roman" panose="02020603050405020304" pitchFamily="18" charset="0"/>
                <a:ea typeface="Times New Roman" panose="02020603050405020304" pitchFamily="18" charset="0"/>
              </a:rPr>
              <a:t>pneumocylinders</a:t>
            </a:r>
            <a:r>
              <a:rPr lang="en-US" sz="1400" b="1" i="1" dirty="0" smtClean="0">
                <a:effectLst/>
                <a:latin typeface="Times New Roman" panose="02020603050405020304" pitchFamily="18" charset="0"/>
                <a:ea typeface="Times New Roman" panose="02020603050405020304" pitchFamily="18" charset="0"/>
              </a:rPr>
              <a:t>;</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a cover in the form of accordions 10, 11;</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12, 13 - drafts;</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14 -</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rods of </a:t>
            </a:r>
            <a:r>
              <a:rPr lang="en-US" sz="1400" b="1" i="1" dirty="0" err="1" smtClean="0">
                <a:effectLst/>
                <a:latin typeface="Times New Roman" panose="02020603050405020304" pitchFamily="18" charset="0"/>
                <a:ea typeface="Times New Roman" panose="02020603050405020304" pitchFamily="18" charset="0"/>
              </a:rPr>
              <a:t>pneumocylinders</a:t>
            </a:r>
            <a:r>
              <a:rPr lang="en-US" sz="1400" b="1" i="1" dirty="0" smtClean="0">
                <a:effectLst/>
                <a:latin typeface="Times New Roman" panose="02020603050405020304" pitchFamily="18" charset="0"/>
                <a:ea typeface="Times New Roman" panose="02020603050405020304" pitchFamily="18" charset="0"/>
              </a:rPr>
              <a:t> 9; 15 - axes;</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16 - grooves; 17,18 - axes rotary regulators 4, 5;19, 20 - levers;</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21, 22 - directing;</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23 - a bar ;</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24 - the device for shelter of a bath with Δ</a:t>
            </a:r>
            <a:r>
              <a:rPr lang="en-US" sz="1400" b="1" i="1" dirty="0" smtClean="0">
                <a:effectLst/>
                <a:latin typeface="Arial" panose="020B0604020202020204" pitchFamily="34" charset="0"/>
                <a:ea typeface="Times New Roman" panose="02020603050405020304" pitchFamily="18" charset="0"/>
              </a:rPr>
              <a:t>- </a:t>
            </a:r>
            <a:r>
              <a:rPr lang="en-US" sz="1400" b="1" i="1" dirty="0" err="1" smtClean="0">
                <a:effectLst/>
                <a:latin typeface="Times New Roman" panose="02020603050405020304" pitchFamily="18" charset="0"/>
                <a:ea typeface="Times New Roman" panose="02020603050405020304" pitchFamily="18" charset="0"/>
              </a:rPr>
              <a:t>th</a:t>
            </a:r>
            <a:r>
              <a:rPr lang="en-US" sz="1400" b="1" i="1" dirty="0" smtClean="0">
                <a:effectLst/>
                <a:latin typeface="Times New Roman CYR"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form;</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25 -</a:t>
            </a:r>
            <a:r>
              <a:rPr lang="en-US" sz="1400" dirty="0" smtClean="0">
                <a:effectLst/>
                <a:latin typeface="Times New Roman" panose="02020603050405020304" pitchFamily="18" charset="0"/>
                <a:ea typeface="Times New Roman" panose="02020603050405020304" pitchFamily="18" charset="0"/>
              </a:rPr>
              <a:t> </a:t>
            </a:r>
            <a:r>
              <a:rPr lang="en-US" sz="1400" b="1" i="1" dirty="0" smtClean="0">
                <a:effectLst/>
                <a:latin typeface="Times New Roman" panose="02020603050405020304" pitchFamily="18" charset="0"/>
                <a:ea typeface="Times New Roman" panose="02020603050405020304" pitchFamily="18" charset="0"/>
              </a:rPr>
              <a:t>transport arms.</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771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Прямоугольник 27"/>
          <p:cNvSpPr/>
          <p:nvPr/>
        </p:nvSpPr>
        <p:spPr>
          <a:xfrm>
            <a:off x="541175" y="234926"/>
            <a:ext cx="11457991" cy="646331"/>
          </a:xfrm>
          <a:prstGeom prst="rect">
            <a:avLst/>
          </a:prstGeom>
        </p:spPr>
        <p:txBody>
          <a:bodyPr wrap="square">
            <a:spAutoFit/>
          </a:bodyPr>
          <a:lstStyle/>
          <a:p>
            <a:pPr>
              <a:spcAft>
                <a:spcPts val="0"/>
              </a:spcAft>
            </a:pPr>
            <a:r>
              <a:rPr lang="en-US" b="1" i="1" dirty="0" smtClean="0">
                <a:effectLst/>
                <a:latin typeface="Times New Roman" panose="02020603050405020304" pitchFamily="18" charset="0"/>
                <a:ea typeface="Times New Roman" panose="02020603050405020304" pitchFamily="18" charset="0"/>
              </a:rPr>
              <a:t>2.1 Realization of removal of toxic evaporations and during transportation of details, equipment the </a:t>
            </a:r>
            <a:r>
              <a:rPr lang="en-US" b="1" i="1" dirty="0" err="1" smtClean="0">
                <a:effectLst/>
                <a:latin typeface="Times New Roman" panose="02020603050405020304" pitchFamily="18" charset="0"/>
                <a:ea typeface="Times New Roman" panose="02020603050405020304" pitchFamily="18" charset="0"/>
              </a:rPr>
              <a:t>autooperator</a:t>
            </a:r>
            <a:r>
              <a:rPr lang="en-US" b="1" i="1" dirty="0" smtClean="0">
                <a:effectLst/>
                <a:latin typeface="Times New Roman" panose="02020603050405020304" pitchFamily="18" charset="0"/>
                <a:ea typeface="Times New Roman" panose="02020603050405020304" pitchFamily="18" charset="0"/>
              </a:rPr>
              <a:t> (AO) a cap for catching harmful toxic evaporations the process baths, connected to system of exhaust ventilation</a:t>
            </a:r>
            <a:endParaRPr lang="ru-RU" sz="1600" dirty="0">
              <a:effectLst/>
              <a:latin typeface="Times New Roman" panose="02020603050405020304" pitchFamily="18" charset="0"/>
              <a:ea typeface="Times New Roman" panose="02020603050405020304" pitchFamily="18" charset="0"/>
            </a:endParaRPr>
          </a:p>
        </p:txBody>
      </p:sp>
      <p:sp>
        <p:nvSpPr>
          <p:cNvPr id="29" name="Прямоугольник 28"/>
          <p:cNvSpPr/>
          <p:nvPr/>
        </p:nvSpPr>
        <p:spPr>
          <a:xfrm>
            <a:off x="715347" y="1026567"/>
            <a:ext cx="10238792" cy="507831"/>
          </a:xfrm>
          <a:prstGeom prst="rect">
            <a:avLst/>
          </a:prstGeom>
        </p:spPr>
        <p:txBody>
          <a:bodyPr wrap="square">
            <a:spAutoFit/>
          </a:bodyPr>
          <a:lstStyle/>
          <a:p>
            <a:pPr indent="450215" algn="ctr">
              <a:lnSpc>
                <a:spcPct val="150000"/>
              </a:lnSpc>
              <a:spcAft>
                <a:spcPts val="0"/>
              </a:spcAft>
            </a:pPr>
            <a:r>
              <a:rPr lang="en-US" b="1" cap="all" dirty="0" smtClean="0">
                <a:effectLst/>
                <a:latin typeface="Times New Roman" panose="02020603050405020304" pitchFamily="18" charset="0"/>
                <a:ea typeface="Times New Roman" panose="02020603050405020304" pitchFamily="18" charset="0"/>
              </a:rPr>
              <a:t>THE LINE FOR GALVANOCHEMICAL TREATMENT OF DETAILS (fragment)</a:t>
            </a:r>
            <a:endParaRPr lang="ru-RU" sz="1600" dirty="0">
              <a:effectLst/>
              <a:latin typeface="Times New Roman" panose="02020603050405020304" pitchFamily="18" charset="0"/>
              <a:ea typeface="Times New Roman" panose="02020603050405020304" pitchFamily="18" charset="0"/>
            </a:endParaRPr>
          </a:p>
        </p:txBody>
      </p:sp>
      <p:sp>
        <p:nvSpPr>
          <p:cNvPr id="31" name="Rectangle 34"/>
          <p:cNvSpPr>
            <a:spLocks noChangeArrowheads="1"/>
          </p:cNvSpPr>
          <p:nvPr/>
        </p:nvSpPr>
        <p:spPr bwMode="auto">
          <a:xfrm>
            <a:off x="373224" y="6249278"/>
            <a:ext cx="1145799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ru-RU" sz="12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Fig. 4. Operational </a:t>
            </a:r>
            <a:r>
              <a:rPr kumimoji="0" lang="en-US" altLang="ru-RU" sz="1200" b="1" i="1"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modul</a:t>
            </a:r>
            <a:r>
              <a:rPr kumimoji="0" lang="en-US" altLang="ru-RU" sz="12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(OM) of </a:t>
            </a:r>
            <a:r>
              <a:rPr kumimoji="0" lang="en-US" altLang="ru-RU" sz="1200" b="1" i="1"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galvanochemical</a:t>
            </a:r>
            <a:r>
              <a:rPr kumimoji="0" lang="en-US" altLang="ru-RU" sz="12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treatment (fragment) with low power consuming and the most efficient recuperation of valuable chemical components and rinse water in technological process, at minimum energy consumption, time and working areas.</a:t>
            </a:r>
            <a:endParaRPr kumimoji="0" lang="en-US"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2" name="Объект 31"/>
          <p:cNvGraphicFramePr>
            <a:graphicFrameLocks noChangeAspect="1"/>
          </p:cNvGraphicFramePr>
          <p:nvPr>
            <p:extLst>
              <p:ext uri="{D42A27DB-BD31-4B8C-83A1-F6EECF244321}">
                <p14:modId xmlns:p14="http://schemas.microsoft.com/office/powerpoint/2010/main" val="1421520546"/>
              </p:ext>
            </p:extLst>
          </p:nvPr>
        </p:nvGraphicFramePr>
        <p:xfrm>
          <a:off x="6674432" y="2133271"/>
          <a:ext cx="3429000" cy="4044950"/>
        </p:xfrm>
        <a:graphic>
          <a:graphicData uri="http://schemas.openxmlformats.org/presentationml/2006/ole">
            <mc:AlternateContent xmlns:mc="http://schemas.openxmlformats.org/markup-compatibility/2006">
              <mc:Choice xmlns:v="urn:schemas-microsoft-com:vml" Requires="v">
                <p:oleObj spid="_x0000_s11322" name="Picture" r:id="rId3" imgW="3220212" imgH="4044696" progId="Word.Picture.8">
                  <p:embed/>
                </p:oleObj>
              </mc:Choice>
              <mc:Fallback>
                <p:oleObj name="Picture" r:id="rId3" imgW="3220212" imgH="4044696" progId="Word.Picture.8">
                  <p:embed/>
                  <p:pic>
                    <p:nvPicPr>
                      <p:cNvPr id="0" name="Object 40"/>
                      <p:cNvPicPr>
                        <a:picLocks noChangeAspect="1" noChangeArrowheads="1"/>
                      </p:cNvPicPr>
                      <p:nvPr/>
                    </p:nvPicPr>
                    <p:blipFill>
                      <a:blip r:embed="rId4">
                        <a:extLst>
                          <a:ext uri="{28A0092B-C50C-407E-A947-70E740481C1C}">
                            <a14:useLocalDpi xmlns:a14="http://schemas.microsoft.com/office/drawing/2010/main" val="0"/>
                          </a:ext>
                        </a:extLst>
                      </a:blip>
                      <a:srcRect b="9390"/>
                      <a:stretch>
                        <a:fillRect/>
                      </a:stretch>
                    </p:blipFill>
                    <p:spPr bwMode="auto">
                      <a:xfrm>
                        <a:off x="6674432" y="2133271"/>
                        <a:ext cx="3429000" cy="404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Объект 32"/>
          <p:cNvGraphicFramePr>
            <a:graphicFrameLocks noChangeAspect="1"/>
          </p:cNvGraphicFramePr>
          <p:nvPr>
            <p:extLst>
              <p:ext uri="{D42A27DB-BD31-4B8C-83A1-F6EECF244321}">
                <p14:modId xmlns:p14="http://schemas.microsoft.com/office/powerpoint/2010/main" val="770916098"/>
              </p:ext>
            </p:extLst>
          </p:nvPr>
        </p:nvGraphicFramePr>
        <p:xfrm>
          <a:off x="2050402" y="3856268"/>
          <a:ext cx="1943100" cy="1485900"/>
        </p:xfrm>
        <a:graphic>
          <a:graphicData uri="http://schemas.openxmlformats.org/presentationml/2006/ole">
            <mc:AlternateContent xmlns:mc="http://schemas.openxmlformats.org/markup-compatibility/2006">
              <mc:Choice xmlns:v="urn:schemas-microsoft-com:vml" Requires="v">
                <p:oleObj spid="_x0000_s11323" name="Точечный рисунок" r:id="rId5" imgW="8272523" imgH="7843895" progId="Paint.Picture">
                  <p:embed/>
                </p:oleObj>
              </mc:Choice>
              <mc:Fallback>
                <p:oleObj name="Точечный рисунок" r:id="rId5" imgW="8272523" imgH="7843895" progId="Paint.Picture">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0402" y="3856268"/>
                        <a:ext cx="194310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 Box 41"/>
          <p:cNvSpPr txBox="1">
            <a:spLocks noChangeArrowheads="1"/>
          </p:cNvSpPr>
          <p:nvPr/>
        </p:nvSpPr>
        <p:spPr bwMode="auto">
          <a:xfrm>
            <a:off x="8229600" y="557688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Text Box 39"/>
          <p:cNvSpPr txBox="1">
            <a:spLocks noChangeArrowheads="1"/>
          </p:cNvSpPr>
          <p:nvPr/>
        </p:nvSpPr>
        <p:spPr bwMode="auto">
          <a:xfrm>
            <a:off x="4832350" y="6148388"/>
            <a:ext cx="114300" cy="211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4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1" name="Rectangle 44"/>
          <p:cNvSpPr>
            <a:spLocks noChangeArrowheads="1"/>
          </p:cNvSpPr>
          <p:nvPr/>
        </p:nvSpPr>
        <p:spPr bwMode="auto">
          <a:xfrm>
            <a:off x="-80867" y="2833396"/>
            <a:ext cx="64312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4025" algn="l" defTabSz="914400" rtl="0" eaLnBrk="0" fontAlgn="base" latinLnBrk="0" hangingPunct="0">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47"/>
          <p:cNvSpPr>
            <a:spLocks noChangeArrowheads="1"/>
          </p:cNvSpPr>
          <p:nvPr/>
        </p:nvSpPr>
        <p:spPr bwMode="auto">
          <a:xfrm>
            <a:off x="3175" y="914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4025"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43" name="Rectangle 48"/>
          <p:cNvSpPr>
            <a:spLocks noChangeArrowheads="1"/>
          </p:cNvSpPr>
          <p:nvPr/>
        </p:nvSpPr>
        <p:spPr bwMode="auto">
          <a:xfrm>
            <a:off x="253090" y="1619701"/>
            <a:ext cx="113273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ru-RU"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Part of line (operational </a:t>
            </a:r>
            <a:r>
              <a:rPr kumimoji="0" lang="en-US" altLang="ru-RU" b="1" i="1"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modul</a:t>
            </a:r>
            <a:r>
              <a:rPr kumimoji="0" lang="en-US" altLang="ru-RU"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of galvanic - chemical treatment with effective </a:t>
            </a:r>
            <a:r>
              <a:rPr kumimoji="0" lang="en-US" altLang="ru-RU" b="1" i="1" u="none" strike="noStrike" cap="none" normalizeH="0" baseline="0" dirty="0" smtClean="0">
                <a:ln>
                  <a:noFill/>
                </a:ln>
                <a:solidFill>
                  <a:srgbClr val="000000"/>
                </a:solidFill>
                <a:effectLst/>
                <a:latin typeface="Arial" panose="020B0604020202020204" pitchFamily="34" charset="0"/>
              </a:rPr>
              <a:t>recovery of </a:t>
            </a:r>
            <a:r>
              <a:rPr kumimoji="0" lang="en-US" altLang="ru-RU" b="1" i="1" u="none" strike="noStrike" cap="none" normalizeH="0" baseline="0" dirty="0" err="1" smtClean="0">
                <a:ln>
                  <a:noFill/>
                </a:ln>
                <a:solidFill>
                  <a:srgbClr val="000000"/>
                </a:solidFill>
                <a:effectLst/>
                <a:latin typeface="Arial" panose="020B0604020202020204" pitchFamily="34" charset="0"/>
              </a:rPr>
              <a:t>vapours</a:t>
            </a:r>
            <a:r>
              <a:rPr kumimoji="0" lang="en-US" altLang="ru-RU" b="1" i="1" u="none" strike="noStrike" cap="none" normalizeH="0" baseline="0" dirty="0" smtClean="0">
                <a:ln>
                  <a:noFill/>
                </a:ln>
                <a:solidFill>
                  <a:srgbClr val="000000"/>
                </a:solidFill>
                <a:effectLst/>
                <a:latin typeface="Arial" panose="020B0604020202020204" pitchFamily="34" charset="0"/>
              </a:rPr>
              <a:t>, corrosive gases, aerosols and </a:t>
            </a:r>
            <a:r>
              <a:rPr kumimoji="0" lang="en-US" altLang="ru-RU" b="1" i="1" u="none" strike="noStrike" cap="none" normalizeH="0" baseline="0" dirty="0" smtClean="0">
                <a:ln>
                  <a:noFill/>
                </a:ln>
                <a:solidFill>
                  <a:schemeClr val="tx1"/>
                </a:solidFill>
                <a:effectLst/>
                <a:latin typeface="Arial" panose="020B0604020202020204" pitchFamily="34" charset="0"/>
              </a:rPr>
              <a:t>new construction all </a:t>
            </a:r>
            <a:r>
              <a:rPr kumimoji="0" lang="en-US" altLang="ru-RU" b="1" i="1" u="none" strike="noStrike" cap="none" normalizeH="0" baseline="0" dirty="0" err="1" smtClean="0">
                <a:ln>
                  <a:noFill/>
                </a:ln>
                <a:solidFill>
                  <a:schemeClr val="tx1"/>
                </a:solidFill>
                <a:effectLst/>
                <a:latin typeface="Arial" panose="020B0604020202020204" pitchFamily="34" charset="0"/>
              </a:rPr>
              <a:t>tipes</a:t>
            </a:r>
            <a:r>
              <a:rPr kumimoji="0" lang="en-US" altLang="ru-RU" b="1" i="1" u="none" strike="noStrike" cap="none" normalizeH="0" baseline="0" dirty="0" smtClean="0">
                <a:ln>
                  <a:noFill/>
                </a:ln>
                <a:solidFill>
                  <a:schemeClr val="tx1"/>
                </a:solidFill>
                <a:effectLst/>
                <a:latin typeface="Arial" panose="020B0604020202020204" pitchFamily="34" charset="0"/>
              </a:rPr>
              <a:t> tanks (Patent of Russia № 2080425).</a:t>
            </a:r>
            <a:endParaRPr kumimoji="0" lang="en-US"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50"/>
          <p:cNvSpPr>
            <a:spLocks noChangeArrowheads="1"/>
          </p:cNvSpPr>
          <p:nvPr/>
        </p:nvSpPr>
        <p:spPr bwMode="auto">
          <a:xfrm>
            <a:off x="0" y="1371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smtClean="0">
                <a:ln>
                  <a:noFill/>
                </a:ln>
                <a:solidFill>
                  <a:schemeClr val="tx1"/>
                </a:solidFill>
                <a:effectLst/>
                <a:latin typeface="Arial" panose="020B0604020202020204" pitchFamily="34" charset="0"/>
              </a:rPr>
              <a:t/>
            </a:r>
            <a:br>
              <a:rPr kumimoji="0" lang="ru-RU" altLang="ru-RU" sz="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45" name="Rectangle 51"/>
          <p:cNvSpPr>
            <a:spLocks noChangeArrowheads="1"/>
          </p:cNvSpPr>
          <p:nvPr/>
        </p:nvSpPr>
        <p:spPr bwMode="auto">
          <a:xfrm>
            <a:off x="0" y="1415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4664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622039" y="532132"/>
            <a:ext cx="10798629" cy="5547481"/>
          </a:xfrm>
          <a:prstGeom prst="rect">
            <a:avLst/>
          </a:prstGeom>
        </p:spPr>
        <p:txBody>
          <a:bodyPr wrap="square">
            <a:spAutoFit/>
          </a:bodyPr>
          <a:lstStyle/>
          <a:p>
            <a:pPr indent="457200">
              <a:lnSpc>
                <a:spcPct val="150000"/>
              </a:lnSpc>
              <a:spcAft>
                <a:spcPts val="0"/>
              </a:spcAft>
            </a:pPr>
            <a:r>
              <a:rPr lang="en-US" sz="1400" b="1" u="sng" dirty="0" smtClean="0">
                <a:effectLst/>
                <a:latin typeface="Times New Roman" panose="02020603050405020304" pitchFamily="18" charset="0"/>
                <a:ea typeface="Times New Roman" panose="02020603050405020304" pitchFamily="18" charset="0"/>
              </a:rPr>
              <a:t>3. The conclusion</a:t>
            </a:r>
            <a:endParaRPr lang="ru-RU" sz="14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1400" dirty="0" smtClean="0">
                <a:effectLst/>
                <a:latin typeface="Times New Roman" panose="02020603050405020304" pitchFamily="18" charset="0"/>
                <a:ea typeface="Times New Roman" panose="02020603050405020304" pitchFamily="18" charset="0"/>
              </a:rPr>
              <a:t> </a:t>
            </a:r>
            <a:endParaRPr lang="ru-RU" sz="1400" dirty="0" smtClean="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r>
              <a:rPr lang="en-US" sz="1400" b="1" dirty="0" smtClean="0">
                <a:effectLst/>
                <a:latin typeface="Times New Roman" panose="02020603050405020304" pitchFamily="18" charset="0"/>
                <a:ea typeface="Times New Roman" panose="02020603050405020304" pitchFamily="18" charset="0"/>
              </a:rPr>
              <a:t>Use of offered technologies and the equipment, despite of much (</a:t>
            </a:r>
            <a:r>
              <a:rPr lang="en-US" sz="1400" b="1" u="sng" dirty="0" smtClean="0">
                <a:effectLst/>
                <a:latin typeface="Times New Roman" panose="02020603050405020304" pitchFamily="18" charset="0"/>
                <a:ea typeface="Times New Roman" panose="02020603050405020304" pitchFamily="18" charset="0"/>
              </a:rPr>
              <a:t>in 1,5 - 2 times</a:t>
            </a:r>
            <a:r>
              <a:rPr lang="en-US" sz="1400" b="1" dirty="0" smtClean="0">
                <a:effectLst/>
                <a:latin typeface="Times New Roman" panose="02020603050405020304" pitchFamily="18" charset="0"/>
                <a:ea typeface="Times New Roman" panose="02020603050405020304" pitchFamily="18" charset="0"/>
              </a:rPr>
              <a:t>) greater, in comparison with expenses for creation of traditional galvanic lines, allows to provide:</a:t>
            </a:r>
            <a:endParaRPr lang="ru-RU" sz="1400" dirty="0" smtClean="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r>
              <a:rPr lang="en-US" sz="1400" b="1" dirty="0" smtClean="0">
                <a:effectLst/>
                <a:latin typeface="Times New Roman" panose="02020603050405020304" pitchFamily="18" charset="0"/>
                <a:ea typeface="Times New Roman" panose="02020603050405020304" pitchFamily="18" charset="0"/>
              </a:rPr>
              <a:t>- </a:t>
            </a:r>
            <a:r>
              <a:rPr lang="en-US" sz="1400" b="1" u="sng" dirty="0" smtClean="0">
                <a:effectLst/>
                <a:latin typeface="Times New Roman" panose="02020603050405020304" pitchFamily="18" charset="0"/>
                <a:ea typeface="Times New Roman" panose="02020603050405020304" pitchFamily="18" charset="0"/>
              </a:rPr>
              <a:t>absence</a:t>
            </a:r>
            <a:r>
              <a:rPr lang="en-US" sz="1400" b="1" dirty="0" smtClean="0">
                <a:effectLst/>
                <a:latin typeface="Times New Roman" panose="02020603050405020304" pitchFamily="18" charset="0"/>
                <a:ea typeface="Times New Roman" panose="02020603050405020304" pitchFamily="18" charset="0"/>
              </a:rPr>
              <a:t> (in a work cycle of processing) </a:t>
            </a:r>
            <a:r>
              <a:rPr lang="en-US" sz="1400" b="1" u="sng" dirty="0" smtClean="0">
                <a:effectLst/>
                <a:latin typeface="Times New Roman" panose="02020603050405020304" pitchFamily="18" charset="0"/>
                <a:ea typeface="Times New Roman" panose="02020603050405020304" pitchFamily="18" charset="0"/>
              </a:rPr>
              <a:t>sewage</a:t>
            </a:r>
            <a:r>
              <a:rPr lang="en-US" sz="1400" b="1" dirty="0" smtClean="0">
                <a:effectLst/>
                <a:latin typeface="Times New Roman" panose="02020603050405020304" pitchFamily="18" charset="0"/>
                <a:ea typeface="Times New Roman" panose="02020603050405020304" pitchFamily="18" charset="0"/>
              </a:rPr>
              <a:t> and </a:t>
            </a:r>
            <a:r>
              <a:rPr lang="en-US" sz="1400" b="1" u="sng" dirty="0" smtClean="0">
                <a:effectLst/>
                <a:latin typeface="Times New Roman" panose="02020603050405020304" pitchFamily="18" charset="0"/>
                <a:ea typeface="Times New Roman" panose="02020603050405020304" pitchFamily="18" charset="0"/>
              </a:rPr>
              <a:t>toxic evaporations</a:t>
            </a:r>
            <a:r>
              <a:rPr lang="en-US" sz="1400" b="1" dirty="0" smtClean="0">
                <a:effectLst/>
                <a:latin typeface="Times New Roman" panose="02020603050405020304" pitchFamily="18" charset="0"/>
                <a:ea typeface="Times New Roman" panose="02020603050405020304" pitchFamily="18" charset="0"/>
              </a:rPr>
              <a:t>, at the </a:t>
            </a:r>
            <a:r>
              <a:rPr lang="en-US" sz="1400" b="1" u="sng" dirty="0" smtClean="0">
                <a:effectLst/>
                <a:latin typeface="Times New Roman" panose="02020603050405020304" pitchFamily="18" charset="0"/>
                <a:ea typeface="Times New Roman" panose="02020603050405020304" pitchFamily="18" charset="0"/>
              </a:rPr>
              <a:t>minimal expenses</a:t>
            </a:r>
            <a:r>
              <a:rPr lang="en-US" sz="1400" b="1" dirty="0" smtClean="0">
                <a:effectLst/>
                <a:latin typeface="Times New Roman" panose="02020603050405020304" pitchFamily="18" charset="0"/>
                <a:ea typeface="Times New Roman" panose="02020603050405020304" pitchFamily="18" charset="0"/>
              </a:rPr>
              <a:t> of time, working areas, power resources and chemicals for the majority of known technological processes (degreasing, etching, anode oxidation, </a:t>
            </a:r>
            <a:r>
              <a:rPr lang="en-US" sz="1400" b="1" dirty="0" err="1" smtClean="0">
                <a:effectLst/>
                <a:latin typeface="Times New Roman" panose="02020603050405020304" pitchFamily="18" charset="0"/>
                <a:ea typeface="Times New Roman" panose="02020603050405020304" pitchFamily="18" charset="0"/>
              </a:rPr>
              <a:t>colouring</a:t>
            </a:r>
            <a:r>
              <a:rPr lang="en-US" sz="1400" b="1" dirty="0" smtClean="0">
                <a:effectLst/>
                <a:latin typeface="Times New Roman" panose="02020603050405020304" pitchFamily="18" charset="0"/>
                <a:ea typeface="Times New Roman" panose="02020603050405020304" pitchFamily="18" charset="0"/>
              </a:rPr>
              <a:t>, etc.).</a:t>
            </a:r>
            <a:r>
              <a:rPr lang="en-US" sz="1400" b="1" i="1" dirty="0" smtClean="0">
                <a:effectLst/>
                <a:latin typeface="Times New Roman CYR" panose="02020603050405020304" pitchFamily="18" charset="0"/>
                <a:ea typeface="Times New Roman" panose="02020603050405020304" pitchFamily="18" charset="0"/>
              </a:rPr>
              <a:t> </a:t>
            </a:r>
            <a:r>
              <a:rPr lang="en-US" sz="1400" b="1" dirty="0" smtClean="0">
                <a:effectLst/>
                <a:latin typeface="Times New Roman" panose="02020603050405020304" pitchFamily="18" charset="0"/>
                <a:ea typeface="Times New Roman" panose="02020603050405020304" pitchFamily="18" charset="0"/>
              </a:rPr>
              <a:t>Thus, the work cycle of processing is understood as time before failure of </a:t>
            </a:r>
            <a:r>
              <a:rPr lang="en-US" sz="1400" b="1" dirty="0" err="1" smtClean="0">
                <a:effectLst/>
                <a:latin typeface="Times New Roman" panose="02020603050405020304" pitchFamily="18" charset="0"/>
                <a:ea typeface="Times New Roman" panose="02020603050405020304" pitchFamily="18" charset="0"/>
              </a:rPr>
              <a:t>electrolit</a:t>
            </a:r>
            <a:r>
              <a:rPr lang="en-US" sz="1400" b="1" dirty="0" smtClean="0">
                <a:effectLst/>
                <a:latin typeface="Times New Roman" panose="02020603050405020304" pitchFamily="18" charset="0"/>
                <a:ea typeface="Times New Roman" panose="02020603050405020304" pitchFamily="18" charset="0"/>
              </a:rPr>
              <a:t>/solution of a corresponding process bath of a line anode </a:t>
            </a:r>
            <a:r>
              <a:rPr lang="en-US" sz="1400" b="1" dirty="0" smtClean="0">
                <a:effectLst/>
                <a:latin typeface="Times New Roman CYR" panose="02020603050405020304" pitchFamily="18" charset="0"/>
                <a:ea typeface="Times New Roman" panose="02020603050405020304" pitchFamily="18" charset="0"/>
              </a:rPr>
              <a:t>anodizing</a:t>
            </a:r>
            <a:r>
              <a:rPr lang="en-US" sz="1400" b="1" dirty="0" smtClean="0">
                <a:effectLst/>
                <a:latin typeface="Times New Roman" panose="02020603050405020304" pitchFamily="18" charset="0"/>
                <a:ea typeface="Times New Roman" panose="02020603050405020304" pitchFamily="18" charset="0"/>
              </a:rPr>
              <a:t>;</a:t>
            </a:r>
            <a:endParaRPr lang="ru-RU" sz="1400" dirty="0" smtClean="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r>
              <a:rPr lang="en-US" sz="1400" b="1" dirty="0" smtClean="0">
                <a:effectLst/>
                <a:latin typeface="Times New Roman" panose="02020603050405020304" pitchFamily="18" charset="0"/>
                <a:ea typeface="Times New Roman" panose="02020603050405020304" pitchFamily="18" charset="0"/>
              </a:rPr>
              <a:t>- </a:t>
            </a:r>
            <a:r>
              <a:rPr lang="en-US" sz="1400" b="1" u="sng" dirty="0" smtClean="0">
                <a:effectLst/>
                <a:latin typeface="Times New Roman" panose="02020603050405020304" pitchFamily="18" charset="0"/>
                <a:ea typeface="Times New Roman" panose="02020603050405020304" pitchFamily="18" charset="0"/>
              </a:rPr>
              <a:t>absence</a:t>
            </a:r>
            <a:r>
              <a:rPr lang="en-US" sz="1400" b="1" dirty="0" smtClean="0">
                <a:effectLst/>
                <a:latin typeface="Times New Roman" panose="02020603050405020304" pitchFamily="18" charset="0"/>
                <a:ea typeface="Times New Roman" panose="02020603050405020304" pitchFamily="18" charset="0"/>
              </a:rPr>
              <a:t> of necessity of construction or significant (</a:t>
            </a:r>
            <a:r>
              <a:rPr lang="en-US" sz="1400" b="1" u="sng" dirty="0" smtClean="0">
                <a:effectLst/>
                <a:latin typeface="Times New Roman" panose="02020603050405020304" pitchFamily="18" charset="0"/>
                <a:ea typeface="Times New Roman" panose="02020603050405020304" pitchFamily="18" charset="0"/>
              </a:rPr>
              <a:t>in tens times</a:t>
            </a:r>
            <a:r>
              <a:rPr lang="en-US" sz="1400" b="1" dirty="0" smtClean="0">
                <a:effectLst/>
                <a:latin typeface="Times New Roman" panose="02020603050405020304" pitchFamily="18" charset="0"/>
                <a:ea typeface="Times New Roman" panose="02020603050405020304" pitchFamily="18" charset="0"/>
              </a:rPr>
              <a:t>) reduction in capacity of the centralized clearing constructions;</a:t>
            </a:r>
            <a:endParaRPr lang="ru-RU" sz="1400" dirty="0" smtClean="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r>
              <a:rPr lang="en-US" sz="1400" b="1" dirty="0" smtClean="0">
                <a:effectLst/>
                <a:latin typeface="Times New Roman" panose="02020603050405020304" pitchFamily="18" charset="0"/>
                <a:ea typeface="Times New Roman" panose="02020603050405020304" pitchFamily="18" charset="0"/>
              </a:rPr>
              <a:t>- the </a:t>
            </a:r>
            <a:r>
              <a:rPr lang="en-US" sz="1400" b="1" u="sng" dirty="0" smtClean="0">
                <a:effectLst/>
                <a:latin typeface="Times New Roman" panose="02020603050405020304" pitchFamily="18" charset="0"/>
                <a:ea typeface="Times New Roman" panose="02020603050405020304" pitchFamily="18" charset="0"/>
              </a:rPr>
              <a:t>most economic</a:t>
            </a:r>
            <a:r>
              <a:rPr lang="en-US" sz="1400" b="1" dirty="0" smtClean="0">
                <a:effectLst/>
                <a:latin typeface="Times New Roman" panose="02020603050405020304" pitchFamily="18" charset="0"/>
                <a:ea typeface="Times New Roman" panose="02020603050405020304" pitchFamily="18" charset="0"/>
              </a:rPr>
              <a:t> </a:t>
            </a:r>
            <a:r>
              <a:rPr lang="en-US" sz="1400" b="1" u="sng" dirty="0" smtClean="0">
                <a:effectLst/>
                <a:latin typeface="Times New Roman" panose="02020603050405020304" pitchFamily="18" charset="0"/>
                <a:ea typeface="Times New Roman" panose="02020603050405020304" pitchFamily="18" charset="0"/>
              </a:rPr>
              <a:t>return</a:t>
            </a:r>
            <a:r>
              <a:rPr lang="en-US" sz="1400" b="1" dirty="0" smtClean="0">
                <a:effectLst/>
                <a:latin typeface="Times New Roman" panose="02020603050405020304" pitchFamily="18" charset="0"/>
                <a:ea typeface="Times New Roman" panose="02020603050405020304" pitchFamily="18" charset="0"/>
              </a:rPr>
              <a:t> (</a:t>
            </a:r>
            <a:r>
              <a:rPr lang="en-US" sz="1400" b="1" u="sng" dirty="0" smtClean="0">
                <a:effectLst/>
                <a:latin typeface="Times New Roman" panose="02020603050405020304" pitchFamily="18" charset="0"/>
                <a:ea typeface="Times New Roman" panose="02020603050405020304" pitchFamily="18" charset="0"/>
              </a:rPr>
              <a:t>up to 95-99 %</a:t>
            </a:r>
            <a:r>
              <a:rPr lang="en-US" sz="1400" b="1" dirty="0" smtClean="0">
                <a:effectLst/>
                <a:latin typeface="Times New Roman" panose="02020603050405020304" pitchFamily="18" charset="0"/>
                <a:ea typeface="Times New Roman" panose="02020603050405020304" pitchFamily="18" charset="0"/>
              </a:rPr>
              <a:t>) valuable chemical components of </a:t>
            </a:r>
            <a:r>
              <a:rPr lang="en-US" sz="1400" b="1" dirty="0" err="1" smtClean="0">
                <a:effectLst/>
                <a:latin typeface="Times New Roman" panose="02020603050405020304" pitchFamily="18" charset="0"/>
                <a:ea typeface="Times New Roman" panose="02020603050405020304" pitchFamily="18" charset="0"/>
              </a:rPr>
              <a:t>electrolits</a:t>
            </a:r>
            <a:r>
              <a:rPr lang="en-US" sz="1400" b="1" dirty="0" smtClean="0">
                <a:effectLst/>
                <a:latin typeface="Times New Roman" panose="02020603050405020304" pitchFamily="18" charset="0"/>
                <a:ea typeface="Times New Roman" panose="02020603050405020304" pitchFamily="18" charset="0"/>
              </a:rPr>
              <a:t> and solutions directly in process baths, including a stage of transportation;</a:t>
            </a:r>
            <a:endParaRPr lang="ru-RU" sz="1400" dirty="0" smtClean="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r>
              <a:rPr lang="en-US" sz="1400" b="1" dirty="0" smtClean="0">
                <a:effectLst/>
                <a:latin typeface="Times New Roman" panose="02020603050405020304" pitchFamily="18" charset="0"/>
                <a:ea typeface="Times New Roman" panose="02020603050405020304" pitchFamily="18" charset="0"/>
              </a:rPr>
              <a:t>- improvement of quality of washing of details, in particular, containing deaf persons, including carving apertures of small diameter, narrow grooves and undercuts;</a:t>
            </a:r>
            <a:endParaRPr lang="ru-RU" sz="1400" dirty="0" smtClean="0">
              <a:effectLst/>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sz="1400" b="1" dirty="0" smtClean="0">
                <a:effectLst/>
                <a:latin typeface="Times New Roman" panose="02020603050405020304" pitchFamily="18" charset="0"/>
                <a:ea typeface="Times New Roman" panose="02020603050405020304" pitchFamily="18" charset="0"/>
              </a:rPr>
              <a:t>- an opportunity </a:t>
            </a:r>
            <a:r>
              <a:rPr lang="en-US" sz="1400" b="1" u="sng" dirty="0" smtClean="0">
                <a:effectLst/>
                <a:latin typeface="Times New Roman" panose="02020603050405020304" pitchFamily="18" charset="0"/>
                <a:ea typeface="Times New Roman" panose="02020603050405020304" pitchFamily="18" charset="0"/>
              </a:rPr>
              <a:t>time plum</a:t>
            </a:r>
            <a:r>
              <a:rPr lang="en-US" sz="1400" b="1" dirty="0" smtClean="0">
                <a:effectLst/>
                <a:latin typeface="Times New Roman" panose="02020603050405020304" pitchFamily="18" charset="0"/>
                <a:ea typeface="Times New Roman" panose="02020603050405020304" pitchFamily="18" charset="0"/>
              </a:rPr>
              <a:t> of used electrolytes and solutions or "preservation" of the last on long (</a:t>
            </a:r>
            <a:r>
              <a:rPr lang="en-US" sz="1400" b="1" u="sng" dirty="0" smtClean="0">
                <a:effectLst/>
                <a:latin typeface="Times New Roman" panose="02020603050405020304" pitchFamily="18" charset="0"/>
                <a:ea typeface="Times New Roman" panose="02020603050405020304" pitchFamily="18" charset="0"/>
              </a:rPr>
              <a:t>the order of 2-10 day</a:t>
            </a:r>
            <a:r>
              <a:rPr lang="en-US" sz="1400" b="1" dirty="0" smtClean="0">
                <a:effectLst/>
                <a:latin typeface="Times New Roman" panose="02020603050405020304" pitchFamily="18" charset="0"/>
                <a:ea typeface="Times New Roman" panose="02020603050405020304" pitchFamily="18" charset="0"/>
              </a:rPr>
              <a:t>) the period of time, </a:t>
            </a:r>
            <a:r>
              <a:rPr lang="en-US" sz="1400" b="1" u="sng" dirty="0" smtClean="0">
                <a:effectLst/>
                <a:latin typeface="Times New Roman" panose="02020603050405020304" pitchFamily="18" charset="0"/>
                <a:ea typeface="Times New Roman" panose="02020603050405020304" pitchFamily="18" charset="0"/>
              </a:rPr>
              <a:t>without their plum</a:t>
            </a:r>
            <a:r>
              <a:rPr lang="en-US" sz="1400" b="1" dirty="0" smtClean="0">
                <a:effectLst/>
                <a:latin typeface="Times New Roman" panose="02020603050405020304" pitchFamily="18" charset="0"/>
                <a:ea typeface="Times New Roman" panose="02020603050405020304" pitchFamily="18" charset="0"/>
              </a:rPr>
              <a:t> on the </a:t>
            </a:r>
            <a:r>
              <a:rPr lang="en-US" sz="1400" b="1" u="sng" dirty="0" smtClean="0">
                <a:effectLst/>
                <a:latin typeface="Times New Roman" panose="02020603050405020304" pitchFamily="18" charset="0"/>
                <a:ea typeface="Times New Roman" panose="02020603050405020304" pitchFamily="18" charset="0"/>
              </a:rPr>
              <a:t>centralized clearing constructions</a:t>
            </a:r>
            <a:r>
              <a:rPr lang="en-US" sz="1400" b="1" dirty="0" smtClean="0">
                <a:effectLst/>
                <a:latin typeface="Times New Roman" panose="02020603050405020304" pitchFamily="18" charset="0"/>
                <a:ea typeface="Times New Roman" panose="02020603050405020304" pitchFamily="18" charset="0"/>
              </a:rPr>
              <a:t> (</a:t>
            </a:r>
            <a:r>
              <a:rPr lang="en-US" sz="1400" b="1" dirty="0" smtClean="0">
                <a:effectLst/>
                <a:latin typeface="Times New Roman CYR" panose="02020603050405020304" pitchFamily="18" charset="0"/>
                <a:ea typeface="Times New Roman" panose="02020603050405020304" pitchFamily="18" charset="0"/>
              </a:rPr>
              <a:t>CC</a:t>
            </a:r>
            <a:r>
              <a:rPr lang="ru-RU" sz="1400" b="1" dirty="0" smtClean="0">
                <a:effectLst/>
                <a:latin typeface="Times New Roman CYR" panose="02020603050405020304" pitchFamily="18" charset="0"/>
                <a:ea typeface="Times New Roman" panose="02020603050405020304" pitchFamily="18" charset="0"/>
              </a:rPr>
              <a:t>С</a:t>
            </a:r>
            <a:r>
              <a:rPr lang="en-US" sz="1400" b="1" dirty="0" smtClean="0">
                <a:effectLst/>
                <a:latin typeface="Times New Roman CYR" panose="02020603050405020304" pitchFamily="18" charset="0"/>
                <a:ea typeface="Times New Roman" panose="02020603050405020304" pitchFamily="18" charset="0"/>
              </a:rPr>
              <a:t>) </a:t>
            </a:r>
            <a:r>
              <a:rPr lang="en-US" sz="1400" b="1" dirty="0" smtClean="0">
                <a:effectLst/>
                <a:latin typeface="Times New Roman" panose="02020603050405020304" pitchFamily="18" charset="0"/>
                <a:ea typeface="Times New Roman" panose="02020603050405020304" pitchFamily="18" charset="0"/>
              </a:rPr>
              <a:t>and without use, or with minimal use, systems of ventilation, etc.</a:t>
            </a:r>
            <a:endParaRPr lang="ru-RU" sz="1400" dirty="0" smtClean="0">
              <a:effectLst/>
              <a:latin typeface="Times New Roman" panose="02020603050405020304" pitchFamily="18" charset="0"/>
              <a:ea typeface="Times New Roman" panose="02020603050405020304" pitchFamily="18" charset="0"/>
            </a:endParaRPr>
          </a:p>
          <a:p>
            <a:pPr indent="457200" algn="just">
              <a:lnSpc>
                <a:spcPct val="150000"/>
              </a:lnSpc>
              <a:spcAft>
                <a:spcPts val="0"/>
              </a:spcAft>
              <a:tabLst>
                <a:tab pos="685800" algn="l"/>
              </a:tabLst>
            </a:pPr>
            <a:r>
              <a:rPr lang="en-US" sz="1400" b="1" dirty="0" smtClean="0">
                <a:effectLst/>
                <a:latin typeface="Times New Roman" panose="02020603050405020304" pitchFamily="18" charset="0"/>
                <a:ea typeface="Times New Roman" panose="02020603050405020304" pitchFamily="18" charset="0"/>
              </a:rPr>
              <a:t>And the </a:t>
            </a:r>
            <a:r>
              <a:rPr lang="en-US" sz="1400" b="1" u="sng" dirty="0" smtClean="0">
                <a:effectLst/>
                <a:latin typeface="Times New Roman" panose="02020603050405020304" pitchFamily="18" charset="0"/>
                <a:ea typeface="Times New Roman" panose="02020603050405020304" pitchFamily="18" charset="0"/>
              </a:rPr>
              <a:t>time of recovery</a:t>
            </a:r>
            <a:r>
              <a:rPr lang="en-US" sz="1400" b="1" dirty="0" smtClean="0">
                <a:effectLst/>
                <a:latin typeface="Times New Roman" panose="02020603050405020304" pitchFamily="18" charset="0"/>
                <a:ea typeface="Times New Roman" panose="02020603050405020304" pitchFamily="18" charset="0"/>
              </a:rPr>
              <a:t> of outlay of such equipment </a:t>
            </a:r>
            <a:r>
              <a:rPr lang="en-US" sz="1400" b="1" u="sng" dirty="0" smtClean="0">
                <a:effectLst/>
                <a:latin typeface="Times New Roman" panose="02020603050405020304" pitchFamily="18" charset="0"/>
                <a:ea typeface="Times New Roman" panose="02020603050405020304" pitchFamily="18" charset="0"/>
              </a:rPr>
              <a:t>can make 2-3 years</a:t>
            </a:r>
            <a:r>
              <a:rPr lang="en-US" sz="1400" b="1" dirty="0" smtClean="0">
                <a:effectLst/>
                <a:latin typeface="Times New Roman" panose="02020603050405020304" pitchFamily="18" charset="0"/>
                <a:ea typeface="Times New Roman" panose="02020603050405020304" pitchFamily="18" charset="0"/>
              </a:rPr>
              <a:t>. </a:t>
            </a:r>
            <a:endParaRPr lang="ru-RU" sz="1400" dirty="0" smtClean="0">
              <a:effectLst/>
              <a:latin typeface="Times New Roman" panose="02020603050405020304" pitchFamily="18" charset="0"/>
              <a:ea typeface="Times New Roman" panose="02020603050405020304" pitchFamily="18" charset="0"/>
            </a:endParaRPr>
          </a:p>
          <a:p>
            <a:pPr indent="457200" algn="just">
              <a:lnSpc>
                <a:spcPct val="150000"/>
              </a:lnSpc>
              <a:spcAft>
                <a:spcPts val="0"/>
              </a:spcAft>
              <a:tabLst>
                <a:tab pos="685800" algn="l"/>
              </a:tabLst>
            </a:pPr>
            <a:r>
              <a:rPr lang="en-US" sz="1400" b="1" dirty="0" smtClean="0">
                <a:effectLst/>
                <a:latin typeface="Times New Roman" panose="02020603050405020304" pitchFamily="18" charset="0"/>
                <a:ea typeface="Times New Roman" panose="02020603050405020304" pitchFamily="18" charset="0"/>
              </a:rPr>
              <a:t>Experimental check and/or commercial operation of offered technologies and the equipment (during with 2002 for 2016) at the various enterprises/firms has confirmed achievement of the above-stated parameters.</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5508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434" y="609600"/>
            <a:ext cx="10702178" cy="696686"/>
          </a:xfrm>
        </p:spPr>
        <p:txBody>
          <a:bodyPr>
            <a:normAutofit fontScale="90000"/>
          </a:bodyPr>
          <a:lstStyle/>
          <a:p>
            <a:r>
              <a:rPr lang="en-US" sz="2400" b="1" dirty="0"/>
              <a:t>Problem</a:t>
            </a:r>
            <a:r>
              <a:rPr lang="ru-RU" dirty="0"/>
              <a:t/>
            </a:r>
            <a:br>
              <a:rPr lang="ru-RU" dirty="0"/>
            </a:br>
            <a:endParaRPr lang="ru-RU" dirty="0"/>
          </a:p>
        </p:txBody>
      </p:sp>
      <p:sp>
        <p:nvSpPr>
          <p:cNvPr id="3" name="Текст 2"/>
          <p:cNvSpPr>
            <a:spLocks noGrp="1"/>
          </p:cNvSpPr>
          <p:nvPr>
            <p:ph type="body" idx="1"/>
          </p:nvPr>
        </p:nvSpPr>
        <p:spPr>
          <a:xfrm>
            <a:off x="653144" y="1101012"/>
            <a:ext cx="10851468" cy="5467739"/>
          </a:xfrm>
        </p:spPr>
        <p:txBody>
          <a:bodyPr>
            <a:normAutofit fontScale="92500" lnSpcReduction="20000"/>
          </a:bodyPr>
          <a:lstStyle/>
          <a:p>
            <a:r>
              <a:rPr lang="en-US" sz="2100" b="1" dirty="0"/>
              <a:t>The analysis of a level of development of existing technologies and the equipment of existing technologies and the equipment anode oxidation details, and also concrete examples of realization of the last as Russian, and foreign manufacturers, shows, that the overwhelming majority of them if not everything, till now do not meet modern requirements, regarding maintenance:</a:t>
            </a:r>
            <a:endParaRPr lang="ru-RU" sz="2100" dirty="0"/>
          </a:p>
          <a:p>
            <a:r>
              <a:rPr lang="en-US" sz="2100" b="1" dirty="0"/>
              <a:t> </a:t>
            </a:r>
            <a:endParaRPr lang="ru-RU" sz="2100" dirty="0"/>
          </a:p>
          <a:p>
            <a:r>
              <a:rPr lang="en-US" sz="2100" b="1" dirty="0"/>
              <a:t>- Highly economic</a:t>
            </a:r>
            <a:r>
              <a:rPr lang="en-US" sz="2100" b="1" i="1" dirty="0"/>
              <a:t> </a:t>
            </a:r>
            <a:r>
              <a:rPr lang="en-US" sz="2100" b="1" dirty="0"/>
              <a:t>and effective return of used </a:t>
            </a:r>
            <a:r>
              <a:rPr lang="en-US" sz="2100" b="1" dirty="0" err="1"/>
              <a:t>electrolits</a:t>
            </a:r>
            <a:r>
              <a:rPr lang="en-US" sz="2100" b="1" dirty="0"/>
              <a:t>, solutions and washing water to technological process at all stages </a:t>
            </a:r>
            <a:r>
              <a:rPr lang="en-US" sz="2100" b="1" dirty="0" err="1"/>
              <a:t>processings</a:t>
            </a:r>
            <a:r>
              <a:rPr lang="en-US" sz="2100" b="1" dirty="0"/>
              <a:t> of details;</a:t>
            </a:r>
            <a:endParaRPr lang="ru-RU" sz="2100" dirty="0"/>
          </a:p>
          <a:p>
            <a:r>
              <a:rPr lang="en-US" sz="2100" b="1" dirty="0"/>
              <a:t> </a:t>
            </a:r>
            <a:endParaRPr lang="ru-RU" sz="2100" dirty="0"/>
          </a:p>
          <a:p>
            <a:r>
              <a:rPr lang="en-US" sz="2100" b="1" dirty="0"/>
              <a:t>- Minimally necessary expenses of time for realization of washing of details;</a:t>
            </a:r>
            <a:endParaRPr lang="ru-RU" sz="2100" dirty="0"/>
          </a:p>
          <a:p>
            <a:r>
              <a:rPr lang="en-US" sz="2100" b="1" i="1" dirty="0"/>
              <a:t> </a:t>
            </a:r>
            <a:endParaRPr lang="ru-RU" sz="2100" dirty="0"/>
          </a:p>
          <a:p>
            <a:r>
              <a:rPr lang="en-US" sz="2100" b="1" dirty="0"/>
              <a:t>- Absence of an opportunity temporary plum of used toxic </a:t>
            </a:r>
            <a:r>
              <a:rPr lang="en-US" sz="2100" b="1" dirty="0" err="1"/>
              <a:t>electrolits</a:t>
            </a:r>
            <a:r>
              <a:rPr lang="en-US" sz="2100" b="1" dirty="0"/>
              <a:t>/solutions or "preservation" of the last on long (the order of 2-10 day) the period of time, without their plum on the centralized clearing constructions (CCC) and without use, or with minimal use of systems of ventilation; </a:t>
            </a:r>
            <a:endParaRPr lang="ru-RU" sz="2100" dirty="0"/>
          </a:p>
          <a:p>
            <a:r>
              <a:rPr lang="en-US" sz="2100" b="1" dirty="0"/>
              <a:t> </a:t>
            </a:r>
            <a:endParaRPr lang="ru-RU" sz="2100" dirty="0"/>
          </a:p>
          <a:p>
            <a:r>
              <a:rPr lang="en-US" sz="2100" b="1" dirty="0"/>
              <a:t>- Qualities of washing of surfaces details of the complex form, etc.</a:t>
            </a:r>
            <a:endParaRPr lang="ru-RU" sz="2100" dirty="0"/>
          </a:p>
          <a:p>
            <a:r>
              <a:rPr lang="en-US" sz="2300" b="1" cap="all" dirty="0"/>
              <a:t> </a:t>
            </a:r>
            <a:endParaRPr lang="ru-RU" sz="2300" dirty="0"/>
          </a:p>
          <a:p>
            <a:endParaRPr lang="ru-RU" dirty="0"/>
          </a:p>
        </p:txBody>
      </p:sp>
    </p:spTree>
    <p:extLst>
      <p:ext uri="{BB962C8B-B14F-4D97-AF65-F5344CB8AC3E}">
        <p14:creationId xmlns:p14="http://schemas.microsoft.com/office/powerpoint/2010/main" val="276278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95664" y="9212523"/>
            <a:ext cx="6526666" cy="655276"/>
          </a:xfrm>
          <a:prstGeom prst="rect">
            <a:avLst/>
          </a:prstGeom>
          <a:noFill/>
        </p:spPr>
        <p:txBody>
          <a:bodyPr wrap="square" rtlCol="0">
            <a:spAutoFit/>
          </a:bodyPr>
          <a:lstStyle/>
          <a:p>
            <a:endParaRPr lang="ru-RU" dirty="0"/>
          </a:p>
        </p:txBody>
      </p:sp>
      <p:sp>
        <p:nvSpPr>
          <p:cNvPr id="7" name="Rectangle 6"/>
          <p:cNvSpPr>
            <a:spLocks noChangeArrowheads="1"/>
          </p:cNvSpPr>
          <p:nvPr/>
        </p:nvSpPr>
        <p:spPr bwMode="auto">
          <a:xfrm>
            <a:off x="2055734" y="3422187"/>
            <a:ext cx="85608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99200" algn="l"/>
              </a:tabLst>
              <a:defRPr>
                <a:solidFill>
                  <a:schemeClr val="tx1"/>
                </a:solidFill>
                <a:latin typeface="Arial" panose="020B0604020202020204" pitchFamily="34" charset="0"/>
              </a:defRPr>
            </a:lvl1pPr>
            <a:lvl2pPr eaLnBrk="0" fontAlgn="base" hangingPunct="0">
              <a:spcBef>
                <a:spcPct val="0"/>
              </a:spcBef>
              <a:spcAft>
                <a:spcPct val="0"/>
              </a:spcAft>
              <a:tabLst>
                <a:tab pos="6299200" algn="l"/>
              </a:tabLst>
              <a:defRPr>
                <a:solidFill>
                  <a:schemeClr val="tx1"/>
                </a:solidFill>
                <a:latin typeface="Arial" panose="020B0604020202020204" pitchFamily="34" charset="0"/>
              </a:defRPr>
            </a:lvl2pPr>
            <a:lvl3pPr eaLnBrk="0" fontAlgn="base" hangingPunct="0">
              <a:spcBef>
                <a:spcPct val="0"/>
              </a:spcBef>
              <a:spcAft>
                <a:spcPct val="0"/>
              </a:spcAft>
              <a:tabLst>
                <a:tab pos="6299200" algn="l"/>
              </a:tabLst>
              <a:defRPr>
                <a:solidFill>
                  <a:schemeClr val="tx1"/>
                </a:solidFill>
                <a:latin typeface="Arial" panose="020B0604020202020204" pitchFamily="34" charset="0"/>
              </a:defRPr>
            </a:lvl3pPr>
            <a:lvl4pPr eaLnBrk="0" fontAlgn="base" hangingPunct="0">
              <a:spcBef>
                <a:spcPct val="0"/>
              </a:spcBef>
              <a:spcAft>
                <a:spcPct val="0"/>
              </a:spcAft>
              <a:tabLst>
                <a:tab pos="6299200" algn="l"/>
              </a:tabLst>
              <a:defRPr>
                <a:solidFill>
                  <a:schemeClr val="tx1"/>
                </a:solidFill>
                <a:latin typeface="Arial" panose="020B0604020202020204" pitchFamily="34" charset="0"/>
              </a:defRPr>
            </a:lvl4pPr>
            <a:lvl5pPr eaLnBrk="0" fontAlgn="base" hangingPunct="0">
              <a:spcBef>
                <a:spcPct val="0"/>
              </a:spcBef>
              <a:spcAft>
                <a:spcPct val="0"/>
              </a:spcAft>
              <a:tabLst>
                <a:tab pos="6299200" algn="l"/>
              </a:tabLst>
              <a:defRPr>
                <a:solidFill>
                  <a:schemeClr val="tx1"/>
                </a:solidFill>
                <a:latin typeface="Arial" panose="020B0604020202020204" pitchFamily="34" charset="0"/>
              </a:defRPr>
            </a:lvl5pPr>
            <a:lvl6pPr eaLnBrk="0" fontAlgn="base" hangingPunct="0">
              <a:spcBef>
                <a:spcPct val="0"/>
              </a:spcBef>
              <a:spcAft>
                <a:spcPct val="0"/>
              </a:spcAft>
              <a:tabLst>
                <a:tab pos="6299200" algn="l"/>
              </a:tabLst>
              <a:defRPr>
                <a:solidFill>
                  <a:schemeClr val="tx1"/>
                </a:solidFill>
                <a:latin typeface="Arial" panose="020B0604020202020204" pitchFamily="34" charset="0"/>
              </a:defRPr>
            </a:lvl6pPr>
            <a:lvl7pPr eaLnBrk="0" fontAlgn="base" hangingPunct="0">
              <a:spcBef>
                <a:spcPct val="0"/>
              </a:spcBef>
              <a:spcAft>
                <a:spcPct val="0"/>
              </a:spcAft>
              <a:tabLst>
                <a:tab pos="6299200" algn="l"/>
              </a:tabLst>
              <a:defRPr>
                <a:solidFill>
                  <a:schemeClr val="tx1"/>
                </a:solidFill>
                <a:latin typeface="Arial" panose="020B0604020202020204" pitchFamily="34" charset="0"/>
              </a:defRPr>
            </a:lvl7pPr>
            <a:lvl8pPr eaLnBrk="0" fontAlgn="base" hangingPunct="0">
              <a:spcBef>
                <a:spcPct val="0"/>
              </a:spcBef>
              <a:spcAft>
                <a:spcPct val="0"/>
              </a:spcAft>
              <a:tabLst>
                <a:tab pos="6299200" algn="l"/>
              </a:tabLst>
              <a:defRPr>
                <a:solidFill>
                  <a:schemeClr val="tx1"/>
                </a:solidFill>
                <a:latin typeface="Arial" panose="020B0604020202020204" pitchFamily="34" charset="0"/>
              </a:defRPr>
            </a:lvl8pPr>
            <a:lvl9pPr eaLnBrk="0" fontAlgn="base" hangingPunct="0">
              <a:spcBef>
                <a:spcPct val="0"/>
              </a:spcBef>
              <a:spcAft>
                <a:spcPct val="0"/>
              </a:spcAft>
              <a:tabLst>
                <a:tab pos="6299200" algn="l"/>
              </a:tabLst>
              <a:defRPr>
                <a:solidFill>
                  <a:schemeClr val="tx1"/>
                </a:solidFill>
                <a:latin typeface="Arial" panose="020B0604020202020204" pitchFamily="34" charset="0"/>
              </a:defRPr>
            </a:lvl9pPr>
          </a:lstStyle>
          <a:p>
            <a:pPr marL="0" marR="0" lvl="0" indent="450850" defTabSz="914400" rtl="0" eaLnBrk="0" fontAlgn="base" latinLnBrk="0" hangingPunct="0">
              <a:lnSpc>
                <a:spcPct val="100000"/>
              </a:lnSpc>
              <a:spcBef>
                <a:spcPct val="0"/>
              </a:spcBef>
              <a:spcAft>
                <a:spcPct val="0"/>
              </a:spcAft>
              <a:buClrTx/>
              <a:buSzTx/>
              <a:buFontTx/>
              <a:buNone/>
              <a:tabLst>
                <a:tab pos="6299200" algn="l"/>
              </a:tabLst>
            </a:pP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а</a:t>
            </a: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б</a:t>
            </a: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altLang="ru-RU" b="0" i="0" u="none" strike="noStrike" cap="none" normalizeH="0" baseline="0" dirty="0" smtClean="0">
              <a:ln>
                <a:noFill/>
              </a:ln>
              <a:solidFill>
                <a:schemeClr val="tx1"/>
              </a:solidFill>
              <a:effectLst/>
              <a:latin typeface="Arial" panose="020B0604020202020204"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tab pos="6299200" algn="l"/>
              </a:tabLst>
            </a:pP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Photo 1. A detail of III group of complexity (a material: the alloy is AL - 9)</a:t>
            </a:r>
            <a:endParaRPr kumimoji="0" lang="en-US" altLang="ru-RU" b="0" i="0" u="none" strike="noStrike" cap="none" normalizeH="0" baseline="0" dirty="0" smtClean="0">
              <a:ln>
                <a:noFill/>
              </a:ln>
              <a:solidFill>
                <a:schemeClr val="tx1"/>
              </a:solidFill>
              <a:effectLst/>
              <a:latin typeface="Arial" panose="020B0604020202020204" pitchFamily="34" charset="0"/>
            </a:endParaRPr>
          </a:p>
        </p:txBody>
      </p:sp>
      <p:pic>
        <p:nvPicPr>
          <p:cNvPr id="10" name="Picture 2" descr="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24" y="67044"/>
            <a:ext cx="4157588" cy="312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919" y="67044"/>
            <a:ext cx="4201352" cy="3107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2224" y="4301823"/>
            <a:ext cx="3457575" cy="2324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869253" y="8763050"/>
            <a:ext cx="3462568" cy="1652844"/>
          </a:xfrm>
          <a:prstGeom prst="rect">
            <a:avLst/>
          </a:prstGeom>
          <a:noFill/>
        </p:spPr>
        <p:txBody>
          <a:bodyPr wrap="square" rtlCol="0">
            <a:spAutoFit/>
          </a:bodyPr>
          <a:lstStyle/>
          <a:p>
            <a:endParaRPr lang="ru-RU" dirty="0"/>
          </a:p>
        </p:txBody>
      </p:sp>
      <p:sp>
        <p:nvSpPr>
          <p:cNvPr id="9" name="Rectangle 8"/>
          <p:cNvSpPr>
            <a:spLocks noChangeArrowheads="1"/>
          </p:cNvSpPr>
          <p:nvPr/>
        </p:nvSpPr>
        <p:spPr bwMode="auto">
          <a:xfrm>
            <a:off x="5701930" y="4725209"/>
            <a:ext cx="62785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6299200" algn="l"/>
              </a:tabLst>
              <a:defRPr>
                <a:solidFill>
                  <a:schemeClr val="tx1"/>
                </a:solidFill>
                <a:latin typeface="Arial" panose="020B0604020202020204" pitchFamily="34" charset="0"/>
              </a:defRPr>
            </a:lvl1pPr>
            <a:lvl2pPr eaLnBrk="0" fontAlgn="base" hangingPunct="0">
              <a:spcBef>
                <a:spcPct val="0"/>
              </a:spcBef>
              <a:spcAft>
                <a:spcPct val="0"/>
              </a:spcAft>
              <a:tabLst>
                <a:tab pos="6299200" algn="l"/>
              </a:tabLst>
              <a:defRPr>
                <a:solidFill>
                  <a:schemeClr val="tx1"/>
                </a:solidFill>
                <a:latin typeface="Arial" panose="020B0604020202020204" pitchFamily="34" charset="0"/>
              </a:defRPr>
            </a:lvl2pPr>
            <a:lvl3pPr eaLnBrk="0" fontAlgn="base" hangingPunct="0">
              <a:spcBef>
                <a:spcPct val="0"/>
              </a:spcBef>
              <a:spcAft>
                <a:spcPct val="0"/>
              </a:spcAft>
              <a:tabLst>
                <a:tab pos="6299200" algn="l"/>
              </a:tabLst>
              <a:defRPr>
                <a:solidFill>
                  <a:schemeClr val="tx1"/>
                </a:solidFill>
                <a:latin typeface="Arial" panose="020B0604020202020204" pitchFamily="34" charset="0"/>
              </a:defRPr>
            </a:lvl3pPr>
            <a:lvl4pPr eaLnBrk="0" fontAlgn="base" hangingPunct="0">
              <a:spcBef>
                <a:spcPct val="0"/>
              </a:spcBef>
              <a:spcAft>
                <a:spcPct val="0"/>
              </a:spcAft>
              <a:tabLst>
                <a:tab pos="6299200" algn="l"/>
              </a:tabLst>
              <a:defRPr>
                <a:solidFill>
                  <a:schemeClr val="tx1"/>
                </a:solidFill>
                <a:latin typeface="Arial" panose="020B0604020202020204" pitchFamily="34" charset="0"/>
              </a:defRPr>
            </a:lvl4pPr>
            <a:lvl5pPr eaLnBrk="0" fontAlgn="base" hangingPunct="0">
              <a:spcBef>
                <a:spcPct val="0"/>
              </a:spcBef>
              <a:spcAft>
                <a:spcPct val="0"/>
              </a:spcAft>
              <a:tabLst>
                <a:tab pos="6299200" algn="l"/>
              </a:tabLst>
              <a:defRPr>
                <a:solidFill>
                  <a:schemeClr val="tx1"/>
                </a:solidFill>
                <a:latin typeface="Arial" panose="020B0604020202020204" pitchFamily="34" charset="0"/>
              </a:defRPr>
            </a:lvl5pPr>
            <a:lvl6pPr eaLnBrk="0" fontAlgn="base" hangingPunct="0">
              <a:spcBef>
                <a:spcPct val="0"/>
              </a:spcBef>
              <a:spcAft>
                <a:spcPct val="0"/>
              </a:spcAft>
              <a:tabLst>
                <a:tab pos="6299200" algn="l"/>
              </a:tabLst>
              <a:defRPr>
                <a:solidFill>
                  <a:schemeClr val="tx1"/>
                </a:solidFill>
                <a:latin typeface="Arial" panose="020B0604020202020204" pitchFamily="34" charset="0"/>
              </a:defRPr>
            </a:lvl6pPr>
            <a:lvl7pPr eaLnBrk="0" fontAlgn="base" hangingPunct="0">
              <a:spcBef>
                <a:spcPct val="0"/>
              </a:spcBef>
              <a:spcAft>
                <a:spcPct val="0"/>
              </a:spcAft>
              <a:tabLst>
                <a:tab pos="6299200" algn="l"/>
              </a:tabLst>
              <a:defRPr>
                <a:solidFill>
                  <a:schemeClr val="tx1"/>
                </a:solidFill>
                <a:latin typeface="Arial" panose="020B0604020202020204" pitchFamily="34" charset="0"/>
              </a:defRPr>
            </a:lvl7pPr>
            <a:lvl8pPr eaLnBrk="0" fontAlgn="base" hangingPunct="0">
              <a:spcBef>
                <a:spcPct val="0"/>
              </a:spcBef>
              <a:spcAft>
                <a:spcPct val="0"/>
              </a:spcAft>
              <a:tabLst>
                <a:tab pos="6299200" algn="l"/>
              </a:tabLst>
              <a:defRPr>
                <a:solidFill>
                  <a:schemeClr val="tx1"/>
                </a:solidFill>
                <a:latin typeface="Arial" panose="020B0604020202020204" pitchFamily="34" charset="0"/>
              </a:defRPr>
            </a:lvl8pPr>
            <a:lvl9pPr eaLnBrk="0" fontAlgn="base" hangingPunct="0">
              <a:spcBef>
                <a:spcPct val="0"/>
              </a:spcBef>
              <a:spcAft>
                <a:spcPct val="0"/>
              </a:spcAft>
              <a:tabLst>
                <a:tab pos="6299200" algn="l"/>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6299200" algn="l"/>
              </a:tabLst>
            </a:pP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Photo 2</a:t>
            </a:r>
            <a:endParaRPr kumimoji="0" lang="ru-RU" altLang="ru-RU" b="0" i="0" u="none" strike="noStrike" cap="none" normalizeH="0" baseline="0" dirty="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6299200" algn="l"/>
              </a:tabLst>
            </a:pP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Photo 2. A detail of III group of complexity (a material: the alloy is D - 16)</a:t>
            </a:r>
            <a:endParaRPr kumimoji="0" lang="ru-RU" altLang="ru-RU" b="0" i="0" u="none" strike="noStrike" cap="none" normalizeH="0" baseline="0" dirty="0" smtClean="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6299200" algn="l"/>
              </a:tabLst>
            </a:pP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To washing such details was applied the </a:t>
            </a:r>
            <a:r>
              <a:rPr kumimoji="0" lang="en-US" altLang="ru-RU"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manual </a:t>
            </a: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method of washing with use </a:t>
            </a:r>
            <a:r>
              <a:rPr kumimoji="0" lang="en-US" altLang="ru-RU"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monojet</a:t>
            </a:r>
            <a:r>
              <a:rPr kumimoji="0" lang="en-US" alt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 nozzle.</a:t>
            </a:r>
            <a:endParaRPr kumimoji="0" lang="en-US" altLang="ru-RU"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0772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1674812" y="379445"/>
            <a:ext cx="8915400" cy="1132114"/>
          </a:xfrm>
        </p:spPr>
        <p:txBody>
          <a:bodyPr/>
          <a:lstStyle/>
          <a:p>
            <a:pPr marL="0" indent="0" algn="ctr">
              <a:buNone/>
            </a:pPr>
            <a:r>
              <a:rPr lang="en-US" b="1" dirty="0" smtClean="0"/>
              <a:t>On </a:t>
            </a:r>
            <a:r>
              <a:rPr lang="en-US" b="1" dirty="0"/>
              <a:t>a photo 3, 4 are presented the stages of physical modelling of the mechanism of clearing of deaf carving apertures.</a:t>
            </a:r>
            <a:endParaRPr lang="ru-RU" dirty="0"/>
          </a:p>
          <a:p>
            <a:endParaRPr lang="ru-RU" dirty="0"/>
          </a:p>
        </p:txBody>
      </p:sp>
      <p:pic>
        <p:nvPicPr>
          <p:cNvPr id="2050"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016" y="1511559"/>
            <a:ext cx="41624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275" y="1590578"/>
            <a:ext cx="4000500" cy="2771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0556" y="4441373"/>
            <a:ext cx="10395795" cy="369332"/>
          </a:xfrm>
          <a:prstGeom prst="rect">
            <a:avLst/>
          </a:prstGeom>
          <a:noFill/>
        </p:spPr>
        <p:txBody>
          <a:bodyPr wrap="none" rtlCol="0">
            <a:spAutoFit/>
          </a:bodyPr>
          <a:lstStyle/>
          <a:p>
            <a:r>
              <a:rPr lang="en-US" sz="1200" b="1" dirty="0"/>
              <a:t>Photo 3. </a:t>
            </a:r>
            <a:r>
              <a:rPr lang="en-US" sz="1200" b="1" i="1" dirty="0"/>
              <a:t>The initial moment of jet washing of a carving aperture.                   </a:t>
            </a:r>
            <a:r>
              <a:rPr lang="en-US" sz="1200" b="1" dirty="0"/>
              <a:t>Photo 4. </a:t>
            </a:r>
            <a:r>
              <a:rPr lang="en-US" sz="1200" b="1" i="1" dirty="0"/>
              <a:t>The final moment of jet washing of a carving aperture</a:t>
            </a:r>
            <a:r>
              <a:rPr lang="en-US" b="1" i="1" dirty="0"/>
              <a:t>.</a:t>
            </a:r>
            <a:endParaRPr lang="ru-RU" dirty="0"/>
          </a:p>
        </p:txBody>
      </p:sp>
      <p:sp>
        <p:nvSpPr>
          <p:cNvPr id="5" name="TextBox 4"/>
          <p:cNvSpPr txBox="1"/>
          <p:nvPr/>
        </p:nvSpPr>
        <p:spPr>
          <a:xfrm>
            <a:off x="767408" y="5150497"/>
            <a:ext cx="11122090" cy="1477328"/>
          </a:xfrm>
          <a:prstGeom prst="rect">
            <a:avLst/>
          </a:prstGeom>
          <a:noFill/>
        </p:spPr>
        <p:txBody>
          <a:bodyPr wrap="square" rtlCol="0">
            <a:spAutoFit/>
          </a:bodyPr>
          <a:lstStyle/>
          <a:p>
            <a:r>
              <a:rPr lang="en-US" b="1" dirty="0"/>
              <a:t>Objective necessity of the decision of a task on elimination of the subjective factor in conditions of introduction of the automated anodizing lines, has determined a urgency of carrying out of researches on creation of technologies and the equipment for washing details of the complex form during their moving concerning jets of a washing liquid.</a:t>
            </a:r>
            <a:endParaRPr lang="ru-RU" dirty="0"/>
          </a:p>
          <a:p>
            <a:endParaRPr lang="ru-RU" dirty="0"/>
          </a:p>
        </p:txBody>
      </p:sp>
    </p:spTree>
    <p:extLst>
      <p:ext uri="{BB962C8B-B14F-4D97-AF65-F5344CB8AC3E}">
        <p14:creationId xmlns:p14="http://schemas.microsoft.com/office/powerpoint/2010/main" val="2761436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7268" y="568126"/>
            <a:ext cx="8911687" cy="1280890"/>
          </a:xfrm>
        </p:spPr>
        <p:txBody>
          <a:bodyPr/>
          <a:lstStyle/>
          <a:p>
            <a:pPr algn="ctr"/>
            <a:r>
              <a:rPr lang="en-US" b="1" dirty="0"/>
              <a:t>The decision</a:t>
            </a:r>
            <a:r>
              <a:rPr lang="ru-RU" dirty="0"/>
              <a:t/>
            </a:r>
            <a:br>
              <a:rPr lang="ru-RU" dirty="0"/>
            </a:br>
            <a:endParaRPr lang="ru-RU" dirty="0"/>
          </a:p>
        </p:txBody>
      </p:sp>
      <p:sp>
        <p:nvSpPr>
          <p:cNvPr id="4" name="Rectangle 1"/>
          <p:cNvSpPr>
            <a:spLocks noGrp="1" noChangeArrowheads="1"/>
          </p:cNvSpPr>
          <p:nvPr>
            <p:ph idx="1"/>
          </p:nvPr>
        </p:nvSpPr>
        <p:spPr bwMode="auto">
          <a:xfrm>
            <a:off x="466531" y="1509788"/>
            <a:ext cx="1129004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1pPr>
            <a:lvl2pPr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2pPr>
            <a:lvl3pPr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3pPr>
            <a:lvl4pPr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4pPr>
            <a:lvl5pPr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5pPr>
            <a:lvl6pPr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6pPr>
            <a:lvl7pPr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7pPr>
            <a:lvl8pPr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8pPr>
            <a:lvl9pPr eaLnBrk="0" fontAlgn="base" hangingPunct="0">
              <a:spcBef>
                <a:spcPct val="0"/>
              </a:spcBef>
              <a:spcAft>
                <a:spcPct val="0"/>
              </a:spcAft>
              <a:tabLst>
                <a:tab pos="5715000" algn="l"/>
                <a:tab pos="62992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5715000" algn="l"/>
                <a:tab pos="6299200" algn="l"/>
              </a:tabLst>
            </a:pPr>
            <a:r>
              <a:rPr kumimoji="0" lang="en-US" altLang="ru-RU" b="1" i="0" u="none" strike="noStrike" cap="none" normalizeH="0" baseline="0" dirty="0" smtClean="0">
                <a:ln>
                  <a:noFill/>
                </a:ln>
                <a:solidFill>
                  <a:schemeClr val="tx1"/>
                </a:solidFill>
                <a:effectLst/>
                <a:ea typeface="Times New Roman" panose="02020603050405020304" pitchFamily="18" charset="0"/>
              </a:rPr>
              <a:t>1. </a:t>
            </a:r>
            <a:r>
              <a:rPr kumimoji="0" lang="en-US" altLang="ru-RU" b="1" i="0" u="sng" strike="noStrike" cap="none" normalizeH="0" baseline="0" dirty="0" smtClean="0">
                <a:ln>
                  <a:noFill/>
                </a:ln>
                <a:solidFill>
                  <a:schemeClr val="tx1"/>
                </a:solidFill>
                <a:effectLst/>
                <a:ea typeface="Times New Roman" panose="02020603050405020304" pitchFamily="18" charset="0"/>
              </a:rPr>
              <a:t>Universal methods of realization of the equipment for anodizing </a:t>
            </a:r>
            <a:r>
              <a:rPr kumimoji="0" lang="en-US" altLang="ru-RU" b="1" i="0" u="sng"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 </a:t>
            </a:r>
            <a:r>
              <a:rPr kumimoji="0" lang="en-US" altLang="ru-RU" b="1" i="0" u="sng" strike="noStrike" cap="none" normalizeH="0" baseline="0" dirty="0" smtClean="0">
                <a:ln>
                  <a:noFill/>
                </a:ln>
                <a:solidFill>
                  <a:schemeClr val="tx1"/>
                </a:solidFill>
                <a:effectLst/>
                <a:ea typeface="Times New Roman" panose="02020603050405020304" pitchFamily="18" charset="0"/>
              </a:rPr>
              <a:t>details with zero issue of sewage.</a:t>
            </a:r>
            <a:endParaRPr kumimoji="0" lang="ru-RU" altLang="ru-RU"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5715000" algn="l"/>
                <a:tab pos="6299200" algn="l"/>
              </a:tabLst>
            </a:pPr>
            <a:r>
              <a:rPr kumimoji="0" lang="en-US" altLang="ru-RU" b="1" i="0" u="none" strike="noStrike" cap="none" normalizeH="0" baseline="0" dirty="0" smtClean="0">
                <a:ln>
                  <a:noFill/>
                </a:ln>
                <a:solidFill>
                  <a:schemeClr val="tx1"/>
                </a:solidFill>
                <a:effectLst/>
                <a:ea typeface="Times New Roman" panose="02020603050405020304" pitchFamily="18" charset="0"/>
              </a:rPr>
              <a:t>On </a:t>
            </a:r>
            <a:r>
              <a:rPr kumimoji="0" lang="en-US" altLang="ru-RU" b="1" i="0" u="none" strike="noStrike" cap="none" normalizeH="0" baseline="0" dirty="0" err="1" smtClean="0">
                <a:ln>
                  <a:noFill/>
                </a:ln>
                <a:solidFill>
                  <a:schemeClr val="tx1"/>
                </a:solidFill>
                <a:effectLst/>
                <a:ea typeface="Times New Roman" panose="02020603050405020304" pitchFamily="18" charset="0"/>
              </a:rPr>
              <a:t>V.F.Henli's</a:t>
            </a:r>
            <a:r>
              <a:rPr kumimoji="0" lang="en-US" altLang="ru-RU" b="1" i="0" u="none" strike="noStrike" cap="none" normalizeH="0" baseline="0" dirty="0" smtClean="0">
                <a:ln>
                  <a:noFill/>
                </a:ln>
                <a:solidFill>
                  <a:schemeClr val="tx1"/>
                </a:solidFill>
                <a:effectLst/>
                <a:ea typeface="Times New Roman" panose="02020603050405020304" pitchFamily="18" charset="0"/>
              </a:rPr>
              <a:t> recognition, chairman of committee on anodizing the British institute of standards, common fault of installations of anodizing is incomplete and inefficient washing between two adjacent stages of process that conducts to excessive pollution of </a:t>
            </a:r>
            <a:r>
              <a:rPr kumimoji="0" lang="en-US" altLang="ru-RU" b="1" i="0" u="none" strike="noStrike" cap="none" normalizeH="0" baseline="0" dirty="0" err="1" smtClean="0">
                <a:ln>
                  <a:noFill/>
                </a:ln>
                <a:solidFill>
                  <a:schemeClr val="tx1"/>
                </a:solidFill>
                <a:effectLst/>
                <a:ea typeface="Times New Roman" panose="02020603050405020304" pitchFamily="18" charset="0"/>
              </a:rPr>
              <a:t>electrolits</a:t>
            </a:r>
            <a:r>
              <a:rPr kumimoji="0" lang="en-US" altLang="ru-RU" b="1" i="0" u="none" strike="noStrike" cap="none" normalizeH="0" baseline="0" dirty="0" smtClean="0">
                <a:ln>
                  <a:noFill/>
                </a:ln>
                <a:solidFill>
                  <a:schemeClr val="tx1"/>
                </a:solidFill>
                <a:effectLst/>
                <a:ea typeface="Times New Roman" panose="02020603050405020304" pitchFamily="18" charset="0"/>
              </a:rPr>
              <a:t> and deterioration of processing.</a:t>
            </a:r>
            <a:endParaRPr kumimoji="0" lang="ru-RU" altLang="ru-RU"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5715000" algn="l"/>
                <a:tab pos="6299200" algn="l"/>
              </a:tabLst>
            </a:pPr>
            <a:r>
              <a:rPr kumimoji="0" lang="en-US" altLang="ru-RU" b="1" i="0" u="none" strike="noStrike" cap="none" normalizeH="0" baseline="0" dirty="0" smtClean="0">
                <a:ln>
                  <a:noFill/>
                </a:ln>
                <a:solidFill>
                  <a:schemeClr val="tx1"/>
                </a:solidFill>
                <a:effectLst/>
                <a:ea typeface="Times New Roman" panose="02020603050405020304" pitchFamily="18" charset="0"/>
              </a:rPr>
              <a:t>In this connection significant interest can represent, developed by the author, universal methods of realization of the galvanic equipment and </a:t>
            </a:r>
            <a:r>
              <a:rPr kumimoji="0" lang="en-US" altLang="ru-RU" b="1" i="0" u="none" strike="noStrike" cap="none" normalizeH="0" baseline="0" dirty="0" err="1" smtClean="0">
                <a:ln>
                  <a:noFill/>
                </a:ln>
                <a:solidFill>
                  <a:schemeClr val="tx1"/>
                </a:solidFill>
                <a:effectLst/>
                <a:ea typeface="Times New Roman" panose="02020603050405020304" pitchFamily="18" charset="0"/>
              </a:rPr>
              <a:t>interoperational</a:t>
            </a:r>
            <a:r>
              <a:rPr kumimoji="0" lang="en-US" altLang="ru-RU" b="1" i="0" u="none" strike="noStrike" cap="none" normalizeH="0" baseline="0" dirty="0" smtClean="0">
                <a:ln>
                  <a:noFill/>
                </a:ln>
                <a:solidFill>
                  <a:schemeClr val="tx1"/>
                </a:solidFill>
                <a:effectLst/>
                <a:ea typeface="Times New Roman" panose="02020603050405020304" pitchFamily="18" charset="0"/>
              </a:rPr>
              <a:t> clearing of surfaces of the details, structures using respective alteration and configurations of a galvanic line, and also spatially-functional change the basic operations classical - the combined method of washing.</a:t>
            </a:r>
            <a:endParaRPr kumimoji="0" lang="ru-RU" altLang="ru-RU"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5715000" algn="l"/>
                <a:tab pos="6299200" algn="l"/>
              </a:tabLst>
            </a:pPr>
            <a:r>
              <a:rPr kumimoji="0" lang="en-US" altLang="ru-RU" b="1" i="0" u="none" strike="noStrike" cap="none" normalizeH="0" baseline="0" dirty="0" smtClean="0">
                <a:ln>
                  <a:noFill/>
                </a:ln>
                <a:solidFill>
                  <a:schemeClr val="tx1"/>
                </a:solidFill>
                <a:effectLst/>
                <a:ea typeface="Times New Roman" panose="02020603050405020304" pitchFamily="18" charset="0"/>
              </a:rPr>
              <a:t> They provide:</a:t>
            </a:r>
            <a:endParaRPr kumimoji="0" lang="ru-RU" altLang="ru-RU"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5715000" algn="l"/>
                <a:tab pos="6299200" algn="l"/>
              </a:tabLst>
            </a:pPr>
            <a:r>
              <a:rPr kumimoji="0" lang="en-US" altLang="ru-RU" b="1" i="0" u="none" strike="noStrike" cap="none" normalizeH="0" baseline="0" dirty="0" smtClean="0">
                <a:ln>
                  <a:noFill/>
                </a:ln>
                <a:solidFill>
                  <a:schemeClr val="tx1"/>
                </a:solidFill>
                <a:effectLst/>
                <a:ea typeface="Times New Roman" panose="02020603050405020304" pitchFamily="18" charset="0"/>
              </a:rPr>
              <a:t>1. Realization of any galvanic line in the form of set of corresponding operational modules (degreasing, etching, anode oxidation, </a:t>
            </a:r>
            <a:r>
              <a:rPr kumimoji="0" lang="en-US" altLang="ru-RU" b="1" i="0" u="none" strike="noStrike" cap="none" normalizeH="0" baseline="0" dirty="0" err="1" smtClean="0">
                <a:ln>
                  <a:noFill/>
                </a:ln>
                <a:solidFill>
                  <a:schemeClr val="tx1"/>
                </a:solidFill>
                <a:effectLst/>
                <a:ea typeface="Times New Roman" panose="02020603050405020304" pitchFamily="18" charset="0"/>
              </a:rPr>
              <a:t>colouring</a:t>
            </a:r>
            <a:r>
              <a:rPr kumimoji="0" lang="en-US" altLang="ru-RU" b="1" i="0" u="none" strike="noStrike" cap="none" normalizeH="0" baseline="0" dirty="0" smtClean="0">
                <a:ln>
                  <a:noFill/>
                </a:ln>
                <a:solidFill>
                  <a:schemeClr val="tx1"/>
                </a:solidFill>
                <a:effectLst/>
                <a:ea typeface="Times New Roman" panose="02020603050405020304" pitchFamily="18" charset="0"/>
              </a:rPr>
              <a:t> and others) with the system of removal of toxic evaporations.</a:t>
            </a:r>
            <a:endParaRPr kumimoji="0" lang="ru-RU" altLang="ru-RU"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5715000" algn="l"/>
                <a:tab pos="6299200" algn="l"/>
              </a:tabLst>
            </a:pPr>
            <a:r>
              <a:rPr kumimoji="0" lang="en-US" altLang="ru-RU" b="1" i="0" u="none" strike="noStrike" cap="none" normalizeH="0" baseline="0" dirty="0" smtClean="0">
                <a:ln>
                  <a:noFill/>
                </a:ln>
                <a:solidFill>
                  <a:schemeClr val="tx1"/>
                </a:solidFill>
                <a:effectLst/>
                <a:ea typeface="Times New Roman" panose="02020603050405020304" pitchFamily="18" charset="0"/>
              </a:rPr>
              <a:t>2.</a:t>
            </a:r>
            <a:r>
              <a:rPr kumimoji="0" lang="en-US" altLang="ru-RU" b="1" i="1" u="none" strike="noStrike" cap="none" normalizeH="0" baseline="0" dirty="0" smtClean="0">
                <a:ln>
                  <a:noFill/>
                </a:ln>
                <a:solidFill>
                  <a:schemeClr val="tx1"/>
                </a:solidFill>
                <a:effectLst/>
                <a:ea typeface="Times New Roman" panose="02020603050405020304" pitchFamily="18" charset="0"/>
              </a:rPr>
              <a:t> </a:t>
            </a:r>
            <a:r>
              <a:rPr kumimoji="0" lang="en-US" altLang="ru-RU" b="1" i="0" u="none" strike="noStrike" cap="none" normalizeH="0" baseline="0" dirty="0" smtClean="0">
                <a:ln>
                  <a:noFill/>
                </a:ln>
                <a:solidFill>
                  <a:schemeClr val="tx1"/>
                </a:solidFill>
                <a:effectLst/>
                <a:ea typeface="Times New Roman" panose="02020603050405020304" pitchFamily="18" charset="0"/>
              </a:rPr>
              <a:t>Realization of each of operational modules (OM) in two-level</a:t>
            </a:r>
            <a:r>
              <a:rPr kumimoji="0" lang="en-US" altLang="ru-RU"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a:t>
            </a:r>
            <a:r>
              <a:rPr kumimoji="0" lang="en-US" altLang="ru-RU" b="1" i="0" u="none" strike="noStrike" cap="none" normalizeH="0" baseline="0" dirty="0" smtClean="0">
                <a:ln>
                  <a:noFill/>
                </a:ln>
                <a:solidFill>
                  <a:schemeClr val="tx1"/>
                </a:solidFill>
                <a:effectLst/>
                <a:ea typeface="Times New Roman" panose="02020603050405020304" pitchFamily="18" charset="0"/>
              </a:rPr>
              <a:t>or three-level (including a tank for emergency plum of a corresponding kind of sewage and/or the processing environment) configuration (Look a photo 5).</a:t>
            </a:r>
            <a:endParaRPr kumimoji="0" lang="en-US" altLang="ru-RU"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88285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ОМ Cr-я с баком аварийного сли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788" y="415309"/>
            <a:ext cx="7172325" cy="53625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19234" y="5777884"/>
            <a:ext cx="1396536" cy="507831"/>
          </a:xfrm>
          <a:prstGeom prst="rect">
            <a:avLst/>
          </a:prstGeom>
        </p:spPr>
        <p:txBody>
          <a:bodyPr wrap="none">
            <a:spAutoFit/>
          </a:bodyPr>
          <a:lstStyle/>
          <a:p>
            <a:pPr indent="457200" algn="ctr">
              <a:lnSpc>
                <a:spcPct val="150000"/>
              </a:lnSpc>
              <a:spcAft>
                <a:spcPts val="0"/>
              </a:spcAft>
            </a:pPr>
            <a:r>
              <a:rPr lang="en-US" b="1" dirty="0" smtClean="0">
                <a:effectLst/>
                <a:latin typeface="Times New Roman" panose="02020603050405020304" pitchFamily="18" charset="0"/>
                <a:ea typeface="Times New Roman" panose="02020603050405020304" pitchFamily="18" charset="0"/>
              </a:rPr>
              <a:t>Photo 5</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109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653142" y="291352"/>
            <a:ext cx="11122090" cy="1338828"/>
          </a:xfrm>
          <a:prstGeom prst="rect">
            <a:avLst/>
          </a:prstGeom>
        </p:spPr>
        <p:txBody>
          <a:bodyPr wrap="square">
            <a:spAutoFit/>
          </a:bodyPr>
          <a:lstStyle/>
          <a:p>
            <a:pPr indent="457200">
              <a:lnSpc>
                <a:spcPct val="150000"/>
              </a:lnSpc>
              <a:spcAft>
                <a:spcPts val="0"/>
              </a:spcAft>
            </a:pPr>
            <a:r>
              <a:rPr lang="en-US" b="1" dirty="0" smtClean="0">
                <a:effectLst/>
                <a:latin typeface="Times New Roman" panose="02020603050405020304" pitchFamily="18" charset="0"/>
                <a:ea typeface="Times New Roman" panose="02020603050405020304" pitchFamily="18" charset="0"/>
              </a:rPr>
              <a:t>3.</a:t>
            </a:r>
            <a:r>
              <a:rPr lang="en-US" b="1" i="1" dirty="0" smtClean="0">
                <a:effectLst/>
                <a:latin typeface="Times New Roman" panose="02020603050405020304" pitchFamily="18" charset="0"/>
                <a:ea typeface="Times New Roman" panose="02020603050405020304" pitchFamily="18" charset="0"/>
              </a:rPr>
              <a:t> </a:t>
            </a:r>
            <a:r>
              <a:rPr lang="en-US" b="1" dirty="0" smtClean="0">
                <a:effectLst/>
                <a:latin typeface="Times New Roman" panose="02020603050405020304" pitchFamily="18" charset="0"/>
                <a:ea typeface="Times New Roman" panose="02020603050405020304" pitchFamily="18" charset="0"/>
              </a:rPr>
              <a:t>Realization of any system of </a:t>
            </a:r>
            <a:r>
              <a:rPr lang="en-US" b="1" dirty="0" err="1" smtClean="0">
                <a:effectLst/>
                <a:latin typeface="Times New Roman" panose="02020603050405020304" pitchFamily="18" charset="0"/>
                <a:ea typeface="Times New Roman" panose="02020603050405020304" pitchFamily="18" charset="0"/>
              </a:rPr>
              <a:t>interoperational</a:t>
            </a:r>
            <a:r>
              <a:rPr lang="en-US" b="1" dirty="0" smtClean="0">
                <a:effectLst/>
                <a:latin typeface="Times New Roman" panose="02020603050405020304" pitchFamily="18" charset="0"/>
                <a:ea typeface="Times New Roman" panose="02020603050405020304" pitchFamily="18" charset="0"/>
              </a:rPr>
              <a:t> clearing of surfaces of details in the form of consistently carried out operations of multistage </a:t>
            </a:r>
            <a:r>
              <a:rPr lang="en-US" b="1" dirty="0" smtClean="0">
                <a:effectLst/>
                <a:latin typeface="Times New Roman CYR" panose="02020603050405020304" pitchFamily="18" charset="0"/>
                <a:ea typeface="Times New Roman" panose="02020603050405020304" pitchFamily="18" charset="0"/>
              </a:rPr>
              <a:t>jet-dynamic </a:t>
            </a:r>
            <a:r>
              <a:rPr lang="en-US" b="1" dirty="0" smtClean="0">
                <a:effectLst/>
                <a:latin typeface="Times New Roman" panose="02020603050405020304" pitchFamily="18" charset="0"/>
                <a:ea typeface="Times New Roman" panose="02020603050405020304" pitchFamily="18" charset="0"/>
              </a:rPr>
              <a:t>washing sold in a </a:t>
            </a:r>
            <a:r>
              <a:rPr lang="en-US" b="1" dirty="0" err="1" smtClean="0">
                <a:effectLst/>
                <a:latin typeface="Times New Roman" panose="02020603050405020304" pitchFamily="18" charset="0"/>
                <a:ea typeface="Times New Roman" panose="02020603050405020304" pitchFamily="18" charset="0"/>
              </a:rPr>
              <a:t>counterflow</a:t>
            </a:r>
            <a:r>
              <a:rPr lang="en-US" b="1" dirty="0" smtClean="0">
                <a:effectLst/>
                <a:latin typeface="Times New Roman" panose="02020603050405020304" pitchFamily="18" charset="0"/>
                <a:ea typeface="Times New Roman" panose="02020603050405020304" pitchFamily="18" charset="0"/>
              </a:rPr>
              <a:t> mode, and operation of washing of details by a method of immersing, presented in figure 1.</a:t>
            </a:r>
            <a:endParaRPr lang="ru-RU" sz="1600" dirty="0">
              <a:effectLst/>
              <a:latin typeface="Times New Roman" panose="02020603050405020304" pitchFamily="18" charset="0"/>
              <a:ea typeface="Times New Roman" panose="02020603050405020304" pitchFamily="18" charset="0"/>
            </a:endParaRPr>
          </a:p>
        </p:txBody>
      </p:sp>
      <p:pic>
        <p:nvPicPr>
          <p:cNvPr id="5122" name="Picture 2" descr="Схе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187" y="1630180"/>
            <a:ext cx="6858000" cy="38290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66056" y="5459230"/>
            <a:ext cx="11209176" cy="1277273"/>
          </a:xfrm>
          <a:prstGeom prst="rect">
            <a:avLst/>
          </a:prstGeom>
        </p:spPr>
        <p:txBody>
          <a:bodyPr wrap="square">
            <a:spAutoFit/>
          </a:bodyPr>
          <a:lstStyle/>
          <a:p>
            <a:pPr>
              <a:lnSpc>
                <a:spcPct val="150000"/>
              </a:lnSpc>
              <a:spcAft>
                <a:spcPts val="0"/>
              </a:spcAft>
            </a:pPr>
            <a:r>
              <a:rPr lang="en-US" sz="1400" b="1" dirty="0" smtClean="0">
                <a:effectLst/>
                <a:latin typeface="Times New Roman" panose="02020603050405020304" pitchFamily="18" charset="0"/>
                <a:ea typeface="Times New Roman" panose="02020603050405020304" pitchFamily="18" charset="0"/>
              </a:rPr>
              <a:t>Fig. 1.OM contains a system of distributed</a:t>
            </a:r>
            <a:r>
              <a:rPr lang="en-US" sz="1400" b="1" spc="-10" dirty="0" smtClean="0">
                <a:effectLst/>
                <a:latin typeface="Times New Roman" panose="02020603050405020304" pitchFamily="18" charset="0"/>
                <a:ea typeface="Times New Roman" panose="02020603050405020304" pitchFamily="18" charset="0"/>
              </a:rPr>
              <a:t> multi - step jet</a:t>
            </a:r>
            <a:r>
              <a:rPr lang="en-US" sz="1400" b="1" dirty="0" smtClean="0">
                <a:effectLst/>
                <a:latin typeface="Times New Roman" panose="02020603050405020304" pitchFamily="18" charset="0"/>
                <a:ea typeface="Times New Roman" panose="02020603050405020304" pitchFamily="18" charset="0"/>
              </a:rPr>
              <a:t> </a:t>
            </a:r>
            <a:r>
              <a:rPr lang="en-US" sz="1400" b="1" dirty="0" err="1" smtClean="0">
                <a:effectLst/>
                <a:latin typeface="Times New Roman" panose="02020603050405020304" pitchFamily="18" charset="0"/>
                <a:ea typeface="Times New Roman" panose="02020603050405020304" pitchFamily="18" charset="0"/>
              </a:rPr>
              <a:t>counterflow</a:t>
            </a:r>
            <a:r>
              <a:rPr lang="en-US" sz="1400" b="1" dirty="0" smtClean="0">
                <a:effectLst/>
                <a:latin typeface="Times New Roman" panose="02020603050405020304" pitchFamily="18" charset="0"/>
                <a:ea typeface="Times New Roman" panose="02020603050405020304" pitchFamily="18" charset="0"/>
              </a:rPr>
              <a:t> rinsing  and:</a:t>
            </a:r>
            <a:endParaRPr lang="ru-RU" sz="1400" dirty="0" smtClean="0">
              <a:effectLst/>
              <a:latin typeface="Times New Roman" panose="02020603050405020304" pitchFamily="18" charset="0"/>
              <a:ea typeface="Times New Roman" panose="02020603050405020304" pitchFamily="18" charset="0"/>
            </a:endParaRPr>
          </a:p>
          <a:p>
            <a:pPr>
              <a:spcAft>
                <a:spcPts val="0"/>
              </a:spcAft>
            </a:pPr>
            <a:r>
              <a:rPr lang="ru-RU" sz="1400" b="1" dirty="0" err="1" smtClean="0">
                <a:effectLst/>
                <a:latin typeface="Times New Roman" panose="02020603050405020304" pitchFamily="18" charset="0"/>
                <a:ea typeface="Times New Roman" panose="02020603050405020304" pitchFamily="18" charset="0"/>
              </a:rPr>
              <a:t>Пр</a:t>
            </a:r>
            <a:r>
              <a:rPr lang="en-US" sz="1400" b="1" dirty="0" smtClean="0">
                <a:effectLst/>
                <a:latin typeface="Times New Roman" panose="02020603050405020304" pitchFamily="18" charset="0"/>
                <a:ea typeface="Times New Roman" panose="02020603050405020304" pitchFamily="18" charset="0"/>
              </a:rPr>
              <a:t>. </a:t>
            </a:r>
            <a:r>
              <a:rPr lang="ru-RU" sz="1400" b="1" dirty="0" smtClean="0">
                <a:effectLst/>
                <a:latin typeface="Times New Roman" panose="02020603050405020304" pitchFamily="18" charset="0"/>
                <a:ea typeface="Times New Roman" panose="02020603050405020304" pitchFamily="18" charset="0"/>
              </a:rPr>
              <a:t>В</a:t>
            </a:r>
            <a:r>
              <a:rPr lang="en-US" sz="1400" b="1" dirty="0" smtClean="0">
                <a:effectLst/>
                <a:latin typeface="Times New Roman" panose="02020603050405020304" pitchFamily="18" charset="0"/>
                <a:ea typeface="Times New Roman" panose="02020603050405020304" pitchFamily="18" charset="0"/>
              </a:rPr>
              <a:t> – </a:t>
            </a:r>
            <a:r>
              <a:rPr lang="en-US" sz="1400" b="1" dirty="0" smtClean="0">
                <a:solidFill>
                  <a:srgbClr val="000000"/>
                </a:solidFill>
                <a:effectLst/>
                <a:latin typeface="Times New Roman" panose="02020603050405020304" pitchFamily="18" charset="0"/>
                <a:ea typeface="Times New Roman" panose="02020603050405020304" pitchFamily="18" charset="0"/>
              </a:rPr>
              <a:t>electroplating </a:t>
            </a:r>
            <a:r>
              <a:rPr lang="en-US" sz="1400" b="1" dirty="0" smtClean="0">
                <a:effectLst/>
                <a:latin typeface="Times New Roman" panose="02020603050405020304" pitchFamily="18" charset="0"/>
                <a:ea typeface="Times New Roman" panose="02020603050405020304" pitchFamily="18" charset="0"/>
              </a:rPr>
              <a:t>tank; </a:t>
            </a:r>
            <a:r>
              <a:rPr lang="ru-RU" sz="1400" b="1" dirty="0" smtClean="0">
                <a:effectLst/>
                <a:latin typeface="Times New Roman" panose="02020603050405020304" pitchFamily="18" charset="0"/>
                <a:ea typeface="Times New Roman" panose="02020603050405020304" pitchFamily="18" charset="0"/>
              </a:rPr>
              <a:t>ВСП</a:t>
            </a:r>
            <a:r>
              <a:rPr lang="en-US" sz="1400" b="1" dirty="0" smtClean="0">
                <a:effectLst/>
                <a:latin typeface="Times New Roman" panose="02020603050405020304" pitchFamily="18" charset="0"/>
                <a:ea typeface="Times New Roman" panose="02020603050405020304" pitchFamily="18" charset="0"/>
              </a:rPr>
              <a:t>, </a:t>
            </a:r>
            <a:r>
              <a:rPr lang="ru-RU" sz="1400" b="1" dirty="0" err="1" smtClean="0">
                <a:effectLst/>
                <a:latin typeface="Times New Roman" panose="02020603050405020304" pitchFamily="18" charset="0"/>
                <a:ea typeface="Times New Roman" panose="02020603050405020304" pitchFamily="18" charset="0"/>
              </a:rPr>
              <a:t>ВСПу</a:t>
            </a:r>
            <a:r>
              <a:rPr lang="en-US" sz="1400" b="1" dirty="0" smtClean="0">
                <a:effectLst/>
                <a:latin typeface="Times New Roman" panose="02020603050405020304" pitchFamily="18" charset="0"/>
                <a:ea typeface="Times New Roman" panose="02020603050405020304" pitchFamily="18" charset="0"/>
              </a:rPr>
              <a:t> – </a:t>
            </a:r>
            <a:r>
              <a:rPr lang="en-US" sz="1400" b="1" spc="-10" dirty="0" smtClean="0">
                <a:effectLst/>
                <a:latin typeface="Times New Roman" panose="02020603050405020304" pitchFamily="18" charset="0"/>
                <a:ea typeface="Times New Roman" panose="02020603050405020304" pitchFamily="18" charset="0"/>
              </a:rPr>
              <a:t>jet </a:t>
            </a:r>
            <a:r>
              <a:rPr lang="en-US" sz="1400" b="1" dirty="0" smtClean="0">
                <a:solidFill>
                  <a:srgbClr val="000000"/>
                </a:solidFill>
                <a:effectLst/>
                <a:latin typeface="Times New Roman" panose="02020603050405020304" pitchFamily="18" charset="0"/>
                <a:ea typeface="Times New Roman" panose="02020603050405020304" pitchFamily="18" charset="0"/>
              </a:rPr>
              <a:t>rinsing </a:t>
            </a:r>
            <a:r>
              <a:rPr lang="en-US" sz="1400" b="1" dirty="0" smtClean="0">
                <a:effectLst/>
                <a:latin typeface="Times New Roman" panose="02020603050405020304" pitchFamily="18" charset="0"/>
                <a:ea typeface="Times New Roman" panose="02020603050405020304" pitchFamily="18" charset="0"/>
              </a:rPr>
              <a:t>tank; </a:t>
            </a:r>
            <a:r>
              <a:rPr lang="ru-RU" sz="1400" b="1" dirty="0" smtClean="0">
                <a:effectLst/>
                <a:latin typeface="Times New Roman" panose="02020603050405020304" pitchFamily="18" charset="0"/>
                <a:ea typeface="Times New Roman" panose="02020603050405020304" pitchFamily="18" charset="0"/>
              </a:rPr>
              <a:t>ВПП</a:t>
            </a:r>
            <a:r>
              <a:rPr lang="en-US" sz="1400" b="1" dirty="0" smtClean="0">
                <a:effectLst/>
                <a:latin typeface="Times New Roman" panose="02020603050405020304" pitchFamily="18" charset="0"/>
                <a:ea typeface="Times New Roman" panose="02020603050405020304" pitchFamily="18" charset="0"/>
              </a:rPr>
              <a:t> - </a:t>
            </a:r>
            <a:r>
              <a:rPr lang="en-US" sz="1400" b="1" dirty="0" err="1" smtClean="0">
                <a:solidFill>
                  <a:srgbClr val="000000"/>
                </a:solidFill>
                <a:effectLst/>
                <a:latin typeface="Times New Roman" panose="02020603050405020304" pitchFamily="18" charset="0"/>
                <a:ea typeface="Times New Roman" panose="02020603050405020304" pitchFamily="18" charset="0"/>
              </a:rPr>
              <a:t>immersible</a:t>
            </a:r>
            <a:r>
              <a:rPr lang="en-US" sz="1400" b="1" dirty="0" smtClean="0">
                <a:solidFill>
                  <a:srgbClr val="000000"/>
                </a:solidFill>
                <a:effectLst/>
                <a:latin typeface="Times New Roman" panose="02020603050405020304" pitchFamily="18" charset="0"/>
                <a:ea typeface="Times New Roman" panose="02020603050405020304" pitchFamily="18" charset="0"/>
              </a:rPr>
              <a:t> rinsing </a:t>
            </a:r>
            <a:r>
              <a:rPr lang="en-US" sz="1400" b="1" dirty="0" smtClean="0">
                <a:effectLst/>
                <a:latin typeface="Times New Roman" panose="02020603050405020304" pitchFamily="18" charset="0"/>
                <a:ea typeface="Times New Roman" panose="02020603050405020304" pitchFamily="18" charset="0"/>
              </a:rPr>
              <a:t>tank; </a:t>
            </a:r>
            <a:r>
              <a:rPr lang="ru-RU" sz="1400" b="1" dirty="0" smtClean="0">
                <a:effectLst/>
                <a:latin typeface="Times New Roman" panose="02020603050405020304" pitchFamily="18" charset="0"/>
                <a:ea typeface="Times New Roman" panose="02020603050405020304" pitchFamily="18" charset="0"/>
              </a:rPr>
              <a:t>СКРР</a:t>
            </a:r>
            <a:r>
              <a:rPr lang="en-US" sz="1400" b="1" dirty="0" smtClean="0">
                <a:effectLst/>
                <a:latin typeface="Times New Roman" panose="02020603050405020304" pitchFamily="18" charset="0"/>
                <a:ea typeface="Times New Roman" panose="02020603050405020304" pitchFamily="18" charset="0"/>
              </a:rPr>
              <a:t> – tank– </a:t>
            </a:r>
            <a:r>
              <a:rPr lang="ru-RU" sz="1400" b="1" dirty="0" smtClean="0">
                <a:effectLst/>
                <a:latin typeface="Times New Roman" panose="02020603050405020304" pitchFamily="18" charset="0"/>
                <a:ea typeface="Times New Roman" panose="02020603050405020304" pitchFamily="18" charset="0"/>
              </a:rPr>
              <a:t>с</a:t>
            </a:r>
            <a:r>
              <a:rPr lang="en-US" sz="1400" b="1" dirty="0" err="1" smtClean="0">
                <a:effectLst/>
                <a:latin typeface="Times New Roman" panose="02020603050405020304" pitchFamily="18" charset="0"/>
                <a:ea typeface="Times New Roman" panose="02020603050405020304" pitchFamily="18" charset="0"/>
              </a:rPr>
              <a:t>oncentrator</a:t>
            </a:r>
            <a:r>
              <a:rPr lang="en-US" sz="1400" b="1" dirty="0" smtClean="0">
                <a:effectLst/>
                <a:latin typeface="Times New Roman" panose="02020603050405020304" pitchFamily="18" charset="0"/>
                <a:ea typeface="Times New Roman" panose="02020603050405020304" pitchFamily="18" charset="0"/>
              </a:rPr>
              <a:t> of the electrolyte;</a:t>
            </a:r>
            <a:endParaRPr lang="ru-RU" sz="1400" dirty="0" smtClean="0">
              <a:effectLst/>
              <a:latin typeface="Times New Roman" panose="02020603050405020304" pitchFamily="18" charset="0"/>
              <a:ea typeface="Times New Roman" panose="02020603050405020304" pitchFamily="18" charset="0"/>
            </a:endParaRPr>
          </a:p>
          <a:p>
            <a:pPr>
              <a:spcAft>
                <a:spcPts val="0"/>
              </a:spcAft>
            </a:pPr>
            <a:r>
              <a:rPr lang="ru-RU" sz="1400" b="1" cap="all" dirty="0" err="1" smtClean="0">
                <a:effectLst/>
                <a:latin typeface="Times New Roman" panose="02020603050405020304" pitchFamily="18" charset="0"/>
                <a:ea typeface="Times New Roman" panose="02020603050405020304" pitchFamily="18" charset="0"/>
              </a:rPr>
              <a:t>сурр</a:t>
            </a:r>
            <a:r>
              <a:rPr lang="en-US" sz="1400" b="1" cap="all" dirty="0" smtClean="0">
                <a:effectLst/>
                <a:latin typeface="Times New Roman" panose="02020603050405020304" pitchFamily="18" charset="0"/>
                <a:ea typeface="Times New Roman" panose="02020603050405020304" pitchFamily="18" charset="0"/>
              </a:rPr>
              <a:t> - </a:t>
            </a:r>
            <a:r>
              <a:rPr lang="en-US" sz="1400" b="1" dirty="0" smtClean="0">
                <a:effectLst/>
                <a:latin typeface="Times New Roman" panose="02020603050405020304" pitchFamily="18" charset="0"/>
                <a:ea typeface="Times New Roman" panose="02020603050405020304" pitchFamily="18" charset="0"/>
              </a:rPr>
              <a:t>tank–catcher of the electrolyte; </a:t>
            </a:r>
            <a:r>
              <a:rPr lang="ru-RU" sz="1400" b="1" cap="all" dirty="0" err="1" smtClean="0">
                <a:effectLst/>
                <a:latin typeface="Times New Roman" panose="02020603050405020304" pitchFamily="18" charset="0"/>
                <a:ea typeface="Times New Roman" panose="02020603050405020304" pitchFamily="18" charset="0"/>
              </a:rPr>
              <a:t>сдзпв</a:t>
            </a:r>
            <a:r>
              <a:rPr lang="en-US" sz="1400" b="1" cap="all" dirty="0" smtClean="0">
                <a:effectLst/>
                <a:latin typeface="Times New Roman" panose="02020603050405020304" pitchFamily="18" charset="0"/>
                <a:ea typeface="Times New Roman" panose="02020603050405020304" pitchFamily="18" charset="0"/>
              </a:rPr>
              <a:t> 1,2,3 – </a:t>
            </a:r>
            <a:r>
              <a:rPr lang="en-US" sz="1400" b="1" dirty="0" smtClean="0">
                <a:effectLst/>
                <a:latin typeface="Times New Roman" panose="02020603050405020304" pitchFamily="18" charset="0"/>
                <a:ea typeface="Times New Roman" panose="02020603050405020304" pitchFamily="18" charset="0"/>
              </a:rPr>
              <a:t>tank for dirty </a:t>
            </a:r>
            <a:r>
              <a:rPr lang="en-US" sz="1400" b="1" dirty="0" smtClean="0">
                <a:solidFill>
                  <a:srgbClr val="000000"/>
                </a:solidFill>
                <a:effectLst/>
                <a:latin typeface="Times New Roman" panose="02020603050405020304" pitchFamily="18" charset="0"/>
                <a:ea typeface="Times New Roman" panose="02020603050405020304" pitchFamily="18" charset="0"/>
              </a:rPr>
              <a:t>rinsing water; </a:t>
            </a:r>
            <a:r>
              <a:rPr lang="ru-RU" sz="1400" b="1" dirty="0" smtClean="0">
                <a:solidFill>
                  <a:srgbClr val="000000"/>
                </a:solidFill>
                <a:effectLst/>
                <a:latin typeface="Times New Roman" panose="02020603050405020304" pitchFamily="18" charset="0"/>
                <a:ea typeface="Times New Roman" panose="02020603050405020304" pitchFamily="18" charset="0"/>
              </a:rPr>
              <a:t>БСЗПВ</a:t>
            </a:r>
            <a:r>
              <a:rPr lang="en-US" sz="1400" b="1" dirty="0" smtClean="0">
                <a:solidFill>
                  <a:srgbClr val="000000"/>
                </a:solidFill>
                <a:effectLst/>
                <a:latin typeface="Times New Roman" panose="02020603050405020304" pitchFamily="18" charset="0"/>
                <a:ea typeface="Times New Roman" panose="02020603050405020304" pitchFamily="18" charset="0"/>
              </a:rPr>
              <a:t> - </a:t>
            </a:r>
            <a:r>
              <a:rPr lang="en-US" sz="1400" b="1" dirty="0" smtClean="0">
                <a:effectLst/>
                <a:latin typeface="Times New Roman" panose="02020603050405020304" pitchFamily="18" charset="0"/>
                <a:ea typeface="Times New Roman" panose="02020603050405020304" pitchFamily="18" charset="0"/>
              </a:rPr>
              <a:t>tank for merger dirty </a:t>
            </a:r>
            <a:r>
              <a:rPr lang="en-US" sz="1400" b="1" dirty="0" smtClean="0">
                <a:solidFill>
                  <a:srgbClr val="000000"/>
                </a:solidFill>
                <a:effectLst/>
                <a:latin typeface="Times New Roman" panose="02020603050405020304" pitchFamily="18" charset="0"/>
                <a:ea typeface="Times New Roman" panose="02020603050405020304" pitchFamily="18" charset="0"/>
              </a:rPr>
              <a:t>rinsing water;</a:t>
            </a:r>
            <a:endParaRPr lang="ru-RU" sz="1400" dirty="0" smtClean="0">
              <a:effectLst/>
              <a:latin typeface="Times New Roman" panose="02020603050405020304" pitchFamily="18" charset="0"/>
              <a:ea typeface="Times New Roman" panose="02020603050405020304" pitchFamily="18" charset="0"/>
            </a:endParaRPr>
          </a:p>
          <a:p>
            <a:r>
              <a:rPr lang="ru-RU" sz="1400" b="1" cap="all" dirty="0" smtClean="0">
                <a:effectLst/>
                <a:latin typeface="Times New Roman" panose="02020603050405020304" pitchFamily="18" charset="0"/>
                <a:ea typeface="Times New Roman" panose="02020603050405020304" pitchFamily="18" charset="0"/>
              </a:rPr>
              <a:t>УКИ</a:t>
            </a:r>
            <a:r>
              <a:rPr lang="en-US" sz="1400" b="1" cap="all" dirty="0" smtClean="0">
                <a:effectLst/>
                <a:latin typeface="Times New Roman" panose="02020603050405020304" pitchFamily="18" charset="0"/>
                <a:ea typeface="Times New Roman" panose="02020603050405020304" pitchFamily="18" charset="0"/>
              </a:rPr>
              <a:t>–</a:t>
            </a:r>
            <a:r>
              <a:rPr lang="en-US" sz="1400" b="1" dirty="0" smtClean="0">
                <a:effectLst/>
                <a:latin typeface="Times New Roman" panose="02020603050405020304" pitchFamily="18" charset="0"/>
                <a:ea typeface="Times New Roman" panose="02020603050405020304" pitchFamily="18" charset="0"/>
              </a:rPr>
              <a:t>equipment for</a:t>
            </a:r>
            <a:r>
              <a:rPr lang="en-US" sz="1400" b="1" cap="small" dirty="0" smtClean="0">
                <a:effectLst/>
                <a:latin typeface="Times New Roman" panose="02020603050405020304" pitchFamily="18" charset="0"/>
                <a:ea typeface="Times New Roman" panose="02020603050405020304" pitchFamily="18" charset="0"/>
              </a:rPr>
              <a:t> </a:t>
            </a:r>
            <a:r>
              <a:rPr lang="en-US" sz="1400" b="1" dirty="0" smtClean="0">
                <a:effectLst/>
                <a:latin typeface="Times New Roman" panose="02020603050405020304" pitchFamily="18" charset="0"/>
                <a:ea typeface="Times New Roman" panose="02020603050405020304" pitchFamily="18" charset="0"/>
              </a:rPr>
              <a:t>condensation</a:t>
            </a:r>
            <a:r>
              <a:rPr lang="en-US" sz="1400" b="1" cap="small" dirty="0" smtClean="0">
                <a:effectLst/>
                <a:latin typeface="Times New Roman" panose="02020603050405020304" pitchFamily="18" charset="0"/>
                <a:ea typeface="Times New Roman" panose="02020603050405020304" pitchFamily="18" charset="0"/>
              </a:rPr>
              <a:t> </a:t>
            </a:r>
            <a:r>
              <a:rPr lang="en-US" sz="1400" b="1" dirty="0" smtClean="0">
                <a:solidFill>
                  <a:srgbClr val="000000"/>
                </a:solidFill>
                <a:effectLst/>
                <a:latin typeface="Times New Roman" panose="02020603050405020304" pitchFamily="18" charset="0"/>
                <a:ea typeface="Times New Roman" panose="02020603050405020304" pitchFamily="18" charset="0"/>
              </a:rPr>
              <a:t>of</a:t>
            </a:r>
            <a:r>
              <a:rPr lang="en-US" sz="1400" b="1" dirty="0" smtClean="0">
                <a:effectLst/>
                <a:latin typeface="Times New Roman" panose="02020603050405020304" pitchFamily="18" charset="0"/>
                <a:ea typeface="Times New Roman" panose="02020603050405020304" pitchFamily="18" charset="0"/>
              </a:rPr>
              <a:t> the</a:t>
            </a:r>
            <a:r>
              <a:rPr lang="en-US" sz="1400" b="1" dirty="0" smtClean="0">
                <a:solidFill>
                  <a:srgbClr val="000000"/>
                </a:solidFill>
                <a:effectLst/>
                <a:latin typeface="Times New Roman" panose="02020603050405020304" pitchFamily="18" charset="0"/>
                <a:ea typeface="Times New Roman" panose="02020603050405020304" pitchFamily="18" charset="0"/>
              </a:rPr>
              <a:t> </a:t>
            </a:r>
            <a:r>
              <a:rPr lang="en-US" sz="1400" b="1" dirty="0" smtClean="0">
                <a:effectLst/>
                <a:latin typeface="Times New Roman" panose="02020603050405020304" pitchFamily="18" charset="0"/>
                <a:ea typeface="Times New Roman" panose="02020603050405020304" pitchFamily="18" charset="0"/>
              </a:rPr>
              <a:t>evaporations</a:t>
            </a:r>
            <a:r>
              <a:rPr lang="en-US" sz="1400" b="1" dirty="0" smtClean="0">
                <a:solidFill>
                  <a:srgbClr val="000000"/>
                </a:solidFill>
                <a:effectLst/>
                <a:latin typeface="Times New Roman" panose="02020603050405020304" pitchFamily="18" charset="0"/>
                <a:ea typeface="Times New Roman" panose="02020603050405020304" pitchFamily="18" charset="0"/>
              </a:rPr>
              <a:t>; </a:t>
            </a:r>
            <a:r>
              <a:rPr lang="ru-RU" sz="1400" b="1" dirty="0" smtClean="0">
                <a:solidFill>
                  <a:srgbClr val="000000"/>
                </a:solidFill>
                <a:effectLst/>
                <a:latin typeface="Times New Roman" panose="02020603050405020304" pitchFamily="18" charset="0"/>
                <a:ea typeface="Times New Roman" panose="02020603050405020304" pitchFamily="18" charset="0"/>
              </a:rPr>
              <a:t>РК с ЭФС</a:t>
            </a:r>
            <a:r>
              <a:rPr lang="en-US" sz="1400" b="1" dirty="0" smtClean="0">
                <a:solidFill>
                  <a:srgbClr val="000000"/>
                </a:solidFill>
                <a:effectLst/>
                <a:latin typeface="Times New Roman" panose="02020603050405020304" pitchFamily="18" charset="0"/>
                <a:ea typeface="Times New Roman" panose="02020603050405020304" pitchFamily="18" charset="0"/>
              </a:rPr>
              <a:t>– tube with </a:t>
            </a:r>
            <a:r>
              <a:rPr lang="en-US" sz="1400" b="1" spc="-10" dirty="0" smtClean="0">
                <a:effectLst/>
                <a:latin typeface="Times New Roman" panose="02020603050405020304" pitchFamily="18" charset="0"/>
                <a:ea typeface="Times New Roman" panose="02020603050405020304" pitchFamily="18" charset="0"/>
              </a:rPr>
              <a:t>jet forming elements (JFE); </a:t>
            </a:r>
            <a:r>
              <a:rPr lang="ru-RU" sz="1400" b="1" dirty="0" smtClean="0">
                <a:solidFill>
                  <a:srgbClr val="000000"/>
                </a:solidFill>
                <a:effectLst/>
                <a:latin typeface="Times New Roman" panose="02020603050405020304" pitchFamily="18" charset="0"/>
                <a:ea typeface="Times New Roman" panose="02020603050405020304" pitchFamily="18" charset="0"/>
              </a:rPr>
              <a:t>ФУ</a:t>
            </a:r>
            <a:r>
              <a:rPr lang="en-US" sz="1400" b="1" dirty="0" smtClean="0">
                <a:solidFill>
                  <a:srgbClr val="000000"/>
                </a:solidFill>
                <a:effectLst/>
                <a:latin typeface="Times New Roman" panose="02020603050405020304" pitchFamily="18" charset="0"/>
                <a:ea typeface="Times New Roman" panose="02020603050405020304" pitchFamily="18" charset="0"/>
              </a:rPr>
              <a:t> - </a:t>
            </a:r>
            <a:r>
              <a:rPr lang="en-US" sz="1400" b="1" dirty="0" smtClean="0">
                <a:effectLst/>
                <a:latin typeface="Times New Roman" panose="02020603050405020304" pitchFamily="18" charset="0"/>
                <a:ea typeface="Times New Roman" panose="02020603050405020304" pitchFamily="18" charset="0"/>
              </a:rPr>
              <a:t>equipment for filtration of the electrolyte; </a:t>
            </a:r>
            <a:r>
              <a:rPr lang="ru-RU" sz="1400" b="1" dirty="0" smtClean="0">
                <a:effectLst/>
                <a:latin typeface="Times New Roman" panose="02020603050405020304" pitchFamily="18" charset="0"/>
                <a:ea typeface="Times New Roman" panose="02020603050405020304" pitchFamily="18" charset="0"/>
              </a:rPr>
              <a:t>Н</a:t>
            </a:r>
            <a:r>
              <a:rPr lang="en-US" sz="1400" b="1" dirty="0" smtClean="0">
                <a:effectLst/>
                <a:latin typeface="Times New Roman" panose="02020603050405020304" pitchFamily="18" charset="0"/>
                <a:ea typeface="Times New Roman" panose="02020603050405020304" pitchFamily="18" charset="0"/>
              </a:rPr>
              <a:t>1-</a:t>
            </a:r>
            <a:r>
              <a:rPr lang="ru-RU" sz="1400" b="1" dirty="0" smtClean="0">
                <a:effectLst/>
                <a:latin typeface="Times New Roman" panose="02020603050405020304" pitchFamily="18" charset="0"/>
                <a:ea typeface="Times New Roman" panose="02020603050405020304" pitchFamily="18" charset="0"/>
              </a:rPr>
              <a:t>Н</a:t>
            </a:r>
            <a:r>
              <a:rPr lang="en-US" sz="1400" b="1" dirty="0" smtClean="0">
                <a:effectLst/>
                <a:latin typeface="Times New Roman" panose="02020603050405020304" pitchFamily="18" charset="0"/>
                <a:ea typeface="Times New Roman" panose="02020603050405020304" pitchFamily="18" charset="0"/>
              </a:rPr>
              <a:t>4 – </a:t>
            </a:r>
            <a:r>
              <a:rPr lang="en-US" sz="1400" b="1" dirty="0" err="1" smtClean="0">
                <a:effectLst/>
                <a:latin typeface="Times New Roman" panose="02020603050405020304" pitchFamily="18" charset="0"/>
                <a:ea typeface="Times New Roman" panose="02020603050405020304" pitchFamily="18" charset="0"/>
              </a:rPr>
              <a:t>electropumps</a:t>
            </a:r>
            <a:endParaRPr lang="ru-RU" sz="1400" dirty="0"/>
          </a:p>
        </p:txBody>
      </p:sp>
    </p:spTree>
    <p:extLst>
      <p:ext uri="{BB962C8B-B14F-4D97-AF65-F5344CB8AC3E}">
        <p14:creationId xmlns:p14="http://schemas.microsoft.com/office/powerpoint/2010/main" val="690600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46449" y="400444"/>
            <a:ext cx="10972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4.</a:t>
            </a:r>
            <a:r>
              <a:rPr kumimoji="0" lang="en-US" altLang="ru-RU" sz="14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Use, as elements of formation of jet streams, </a:t>
            </a:r>
            <a:r>
              <a:rPr kumimoji="0" lang="en-US" altLang="ru-RU"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jet forming</a:t>
            </a:r>
            <a:r>
              <a:rPr kumimoji="0" lang="en-US" altLang="ru-RU" sz="14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 </a:t>
            </a:r>
            <a:r>
              <a:rPr kumimoji="0" lang="en-US" altLang="ru-RU" sz="1400" b="1" i="0" u="none" strike="noStrike" cap="none" normalizeH="0" baseline="0" dirty="0" smtClean="0">
                <a:ln>
                  <a:noFill/>
                </a:ln>
                <a:solidFill>
                  <a:schemeClr val="tx1"/>
                </a:solidFill>
                <a:effectLst/>
                <a:ea typeface="Times New Roman" panose="02020603050405020304" pitchFamily="18" charset="0"/>
              </a:rPr>
              <a:t>panels with nozzle </a:t>
            </a:r>
            <a:r>
              <a:rPr kumimoji="0" lang="en-US" altLang="ru-RU" sz="1400" b="1" i="0" u="none" strike="noStrike" cap="none" normalizeH="0" baseline="0" dirty="0" err="1" smtClean="0">
                <a:ln>
                  <a:noFill/>
                </a:ln>
                <a:solidFill>
                  <a:schemeClr val="tx1"/>
                </a:solidFill>
                <a:effectLst/>
                <a:ea typeface="Times New Roman" panose="02020603050405020304" pitchFamily="18" charset="0"/>
              </a:rPr>
              <a:t>conoid</a:t>
            </a:r>
            <a:r>
              <a:rPr kumimoji="0" lang="en-US" altLang="ru-RU" sz="1400" b="1" i="0" u="none" strike="noStrike" cap="none" normalizeH="0" baseline="0" dirty="0" smtClean="0">
                <a:ln>
                  <a:noFill/>
                </a:ln>
                <a:solidFill>
                  <a:schemeClr val="tx1"/>
                </a:solidFill>
                <a:effectLst/>
                <a:ea typeface="Times New Roman" panose="02020603050405020304" pitchFamily="18" charset="0"/>
              </a:rPr>
              <a:t> orifices, providing formation multi-line «packets» of thin (</a:t>
            </a:r>
            <a:r>
              <a:rPr kumimoji="0" lang="en-US" altLang="ru-RU"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Ø</a:t>
            </a:r>
            <a:r>
              <a:rPr kumimoji="0" lang="en-US" altLang="ru-RU" sz="14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en-US"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0, 7 mm) jets of the maximum kinetic energy </a:t>
            </a:r>
            <a:r>
              <a:rPr kumimoji="0" lang="en-US" altLang="ru-RU"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washing liquid</a:t>
            </a:r>
            <a:r>
              <a:rPr kumimoji="0" lang="en-US" altLang="ru-RU" sz="14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en-US"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use sources of low pressure (</a:t>
            </a:r>
            <a:r>
              <a:rPr kumimoji="0" lang="ru-RU" altLang="ru-RU" sz="14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Р</a:t>
            </a:r>
            <a:r>
              <a:rPr kumimoji="0" lang="en-US" altLang="ru-RU" sz="14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 </a:t>
            </a:r>
            <a:r>
              <a:rPr kumimoji="0" lang="en-US" altLang="ru-RU" sz="1400" b="1" i="0" u="none" strike="noStrike" cap="none" normalizeH="0" baseline="0" dirty="0" smtClean="0">
                <a:ln>
                  <a:noFill/>
                </a:ln>
                <a:solidFill>
                  <a:schemeClr val="tx1"/>
                </a:solidFill>
                <a:effectLst/>
                <a:ea typeface="Times New Roman" panose="02020603050405020304" pitchFamily="18" charset="0"/>
              </a:rPr>
              <a:t>= 0,15-0,3 </a:t>
            </a:r>
            <a:r>
              <a:rPr kumimoji="0" lang="ru-RU" altLang="ru-RU" sz="1400" b="1" i="0" u="none" strike="noStrike" cap="none" normalizeH="0" baseline="0" dirty="0" err="1" smtClean="0">
                <a:ln>
                  <a:noFill/>
                </a:ln>
                <a:solidFill>
                  <a:schemeClr val="tx1"/>
                </a:solidFill>
                <a:effectLst/>
                <a:latin typeface="Times New Roman CYR" panose="02020603050405020304" pitchFamily="18" charset="0"/>
                <a:ea typeface="Times New Roman" panose="02020603050405020304" pitchFamily="18" charset="0"/>
              </a:rPr>
              <a:t>МРа</a:t>
            </a:r>
            <a:r>
              <a:rPr kumimoji="0" lang="en-US" altLang="ru-RU" sz="1400" b="1" i="0" u="none" strike="noStrike" cap="none" normalizeH="0" baseline="0" dirty="0" smtClean="0">
                <a:ln>
                  <a:noFill/>
                </a:ln>
                <a:solidFill>
                  <a:schemeClr val="tx1"/>
                </a:solidFill>
                <a:effectLst/>
                <a:ea typeface="Times New Roman" panose="02020603050405020304" pitchFamily="18" charset="0"/>
              </a:rPr>
              <a:t>), presented in photo 6.</a:t>
            </a:r>
            <a:endParaRPr kumimoji="0" lang="en-US"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6146" name="Picture 2"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749" y="1275313"/>
            <a:ext cx="6172200" cy="43005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46449" y="5288492"/>
            <a:ext cx="10972799" cy="1415772"/>
          </a:xfrm>
          <a:prstGeom prst="rect">
            <a:avLst/>
          </a:prstGeom>
        </p:spPr>
        <p:txBody>
          <a:bodyPr wrap="square">
            <a:spAutoFit/>
          </a:bodyPr>
          <a:lstStyle/>
          <a:p>
            <a:pPr algn="ctr">
              <a:spcAft>
                <a:spcPts val="0"/>
              </a:spcAft>
            </a:pPr>
            <a:r>
              <a:rPr lang="en-US" b="1" dirty="0" smtClean="0">
                <a:solidFill>
                  <a:srgbClr val="000000"/>
                </a:solidFill>
                <a:effectLst/>
                <a:latin typeface="Arial CYR" panose="020B0604020202020204" pitchFamily="34" charset="-52"/>
                <a:ea typeface="Times New Roman" panose="02020603050405020304" pitchFamily="18" charset="0"/>
                <a:cs typeface="Times New Roman" panose="02020603050405020304" pitchFamily="18" charset="0"/>
              </a:rPr>
              <a:t> </a:t>
            </a:r>
            <a:endParaRPr lang="ru-RU" sz="2800" dirty="0" smtClean="0">
              <a:effectLst/>
              <a:latin typeface="Times New Roman" panose="02020603050405020304" pitchFamily="18" charset="0"/>
              <a:ea typeface="Times New Roman" panose="02020603050405020304" pitchFamily="18" charset="0"/>
            </a:endParaRPr>
          </a:p>
          <a:p>
            <a:pPr>
              <a:spcAft>
                <a:spcPts val="0"/>
              </a:spcAft>
            </a:pPr>
            <a:r>
              <a:rPr lang="en-US" sz="3200" b="1" dirty="0" smtClean="0">
                <a:effectLst/>
                <a:latin typeface="Times New Roman" panose="02020603050405020304" pitchFamily="18" charset="0"/>
                <a:ea typeface="Times New Roman" panose="02020603050405020304" pitchFamily="18" charset="0"/>
              </a:rPr>
              <a:t>Photo 6.</a:t>
            </a:r>
            <a:r>
              <a:rPr lang="en-US" b="1" i="1" cap="small" dirty="0" smtClean="0">
                <a:solidFill>
                  <a:srgbClr val="000000"/>
                </a:solidFill>
                <a:effectLst/>
                <a:latin typeface="Arial CYR" panose="020B0604020202020204" pitchFamily="34" charset="-52"/>
                <a:ea typeface="Times New Roman" panose="02020603050405020304" pitchFamily="18" charset="0"/>
                <a:cs typeface="Times New Roman" panose="02020603050405020304" pitchFamily="18" charset="0"/>
              </a:rPr>
              <a:t> JET FORMING ELEMENTS (JFE) OF THE WASHING LIQUIDS WITH MODULE DIAL-UP PANELS (MDP) FROM POLIPROPILEN, PRODUCED ON PATENT 2046685 RF (AUTHOR - ALEKSEEV A.N.)</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975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578499" y="517764"/>
            <a:ext cx="11066105" cy="923330"/>
          </a:xfrm>
          <a:prstGeom prst="rect">
            <a:avLst/>
          </a:prstGeom>
        </p:spPr>
        <p:txBody>
          <a:bodyPr wrap="square">
            <a:spAutoFit/>
          </a:bodyPr>
          <a:lstStyle/>
          <a:p>
            <a:pPr indent="450215" algn="just">
              <a:spcAft>
                <a:spcPts val="0"/>
              </a:spcAft>
            </a:pPr>
            <a:r>
              <a:rPr lang="en-US" b="1" dirty="0" smtClean="0">
                <a:effectLst/>
                <a:latin typeface="Times New Roman" panose="02020603050405020304" pitchFamily="18" charset="0"/>
                <a:ea typeface="Times New Roman" panose="02020603050405020304" pitchFamily="18" charset="0"/>
              </a:rPr>
              <a:t>On photo 7 is presented bath of washing in structure of an automatic galvanic line for anode </a:t>
            </a:r>
            <a:r>
              <a:rPr lang="en-US" b="1" dirty="0" smtClean="0">
                <a:effectLst/>
                <a:latin typeface="Times New Roman CYR" panose="02020603050405020304" pitchFamily="18" charset="0"/>
                <a:ea typeface="Times New Roman" panose="02020603050405020304" pitchFamily="18" charset="0"/>
              </a:rPr>
              <a:t>oxidation </a:t>
            </a:r>
            <a:r>
              <a:rPr lang="en-US" b="1" dirty="0" smtClean="0">
                <a:effectLst/>
                <a:latin typeface="Times New Roman" panose="02020603050405020304" pitchFamily="18" charset="0"/>
                <a:ea typeface="Times New Roman" panose="02020603050405020304" pitchFamily="18" charset="0"/>
              </a:rPr>
              <a:t>details placed on suspension brackets «DYNA-PLUS-160» firms " </a:t>
            </a:r>
            <a:r>
              <a:rPr lang="en-US" b="1" dirty="0" err="1" smtClean="0">
                <a:effectLst/>
                <a:latin typeface="Times New Roman" panose="02020603050405020304" pitchFamily="18" charset="0"/>
                <a:ea typeface="Times New Roman" panose="02020603050405020304" pitchFamily="18" charset="0"/>
              </a:rPr>
              <a:t>Shering</a:t>
            </a:r>
            <a:r>
              <a:rPr lang="en-US" b="1" dirty="0" smtClean="0">
                <a:effectLst/>
                <a:latin typeface="Times New Roman" panose="02020603050405020304" pitchFamily="18" charset="0"/>
                <a:ea typeface="Times New Roman" panose="02020603050405020304" pitchFamily="18" charset="0"/>
              </a:rPr>
              <a:t> "</a:t>
            </a:r>
            <a:r>
              <a:rPr lang="en-US" b="1" dirty="0" smtClean="0">
                <a:effectLst/>
                <a:latin typeface="Times New Roman CYR" panose="02020603050405020304" pitchFamily="18" charset="0"/>
                <a:ea typeface="Times New Roman" panose="02020603050405020304" pitchFamily="18" charset="0"/>
              </a:rPr>
              <a:t> </a:t>
            </a:r>
            <a:r>
              <a:rPr lang="en-US" b="1" dirty="0" smtClean="0">
                <a:effectLst/>
                <a:latin typeface="Times New Roman" panose="02020603050405020304" pitchFamily="18" charset="0"/>
                <a:ea typeface="Times New Roman" panose="02020603050405020304" pitchFamily="18" charset="0"/>
              </a:rPr>
              <a:t>(now - «</a:t>
            </a:r>
            <a:r>
              <a:rPr lang="en-US" b="1" dirty="0" err="1" smtClean="0">
                <a:effectLst/>
                <a:latin typeface="Times New Roman" panose="02020603050405020304" pitchFamily="18" charset="0"/>
                <a:ea typeface="Times New Roman" panose="02020603050405020304" pitchFamily="18" charset="0"/>
              </a:rPr>
              <a:t>Atotech</a:t>
            </a:r>
            <a:r>
              <a:rPr lang="en-US" b="1" dirty="0" smtClean="0">
                <a:effectLst/>
                <a:latin typeface="Times New Roman" panose="02020603050405020304" pitchFamily="18" charset="0"/>
                <a:ea typeface="Times New Roman" panose="02020603050405020304" pitchFamily="18" charset="0"/>
              </a:rPr>
              <a:t>»), equipped by a contour </a:t>
            </a:r>
            <a:r>
              <a:rPr lang="en-US" b="1" dirty="0" smtClean="0">
                <a:effectLst/>
                <a:latin typeface="Times New Roman CYR" panose="02020603050405020304" pitchFamily="18" charset="0"/>
                <a:ea typeface="Times New Roman" panose="02020603050405020304" pitchFamily="18" charset="0"/>
              </a:rPr>
              <a:t>jet-dynamic </a:t>
            </a:r>
            <a:r>
              <a:rPr lang="en-US" b="1" dirty="0" smtClean="0">
                <a:effectLst/>
                <a:latin typeface="Times New Roman" panose="02020603050405020304" pitchFamily="18" charset="0"/>
                <a:ea typeface="Times New Roman" panose="02020603050405020304" pitchFamily="18" charset="0"/>
              </a:rPr>
              <a:t>washings (kind a). A kind </a:t>
            </a:r>
            <a:r>
              <a:rPr lang="ru-RU" b="1" dirty="0" smtClean="0">
                <a:effectLst/>
                <a:latin typeface="Times New Roman CYR" panose="02020603050405020304" pitchFamily="18" charset="0"/>
                <a:ea typeface="Times New Roman" panose="02020603050405020304" pitchFamily="18" charset="0"/>
              </a:rPr>
              <a:t>б</a:t>
            </a:r>
            <a:r>
              <a:rPr lang="en-US" b="1" dirty="0" smtClean="0">
                <a:effectLst/>
                <a:latin typeface="Times New Roman CYR" panose="02020603050405020304" pitchFamily="18" charset="0"/>
                <a:ea typeface="Times New Roman" panose="02020603050405020304" pitchFamily="18" charset="0"/>
              </a:rPr>
              <a:t>-</a:t>
            </a:r>
            <a:r>
              <a:rPr lang="en-US" b="1" dirty="0" smtClean="0">
                <a:effectLst/>
                <a:latin typeface="Times New Roman" panose="02020603050405020304" pitchFamily="18" charset="0"/>
                <a:ea typeface="Times New Roman" panose="02020603050405020304" pitchFamily="18" charset="0"/>
              </a:rPr>
              <a:t>during submission of washing water in </a:t>
            </a:r>
            <a:r>
              <a:rPr lang="en-US" b="1" dirty="0" smtClean="0">
                <a:effectLst/>
                <a:latin typeface="Times New Roman CYR" panose="02020603050405020304" pitchFamily="18" charset="0"/>
                <a:ea typeface="Times New Roman" panose="02020603050405020304" pitchFamily="18" charset="0"/>
              </a:rPr>
              <a:t>JFE</a:t>
            </a:r>
            <a:r>
              <a:rPr lang="en-US" b="1" dirty="0" smtClean="0">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pic>
        <p:nvPicPr>
          <p:cNvPr id="7170" name="Picture 2" descr="Старт-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775" y="1586593"/>
            <a:ext cx="2447925" cy="36290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Стар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771" y="1572306"/>
            <a:ext cx="2505075"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05776" y="5070119"/>
            <a:ext cx="7899141" cy="646331"/>
          </a:xfrm>
          <a:prstGeom prst="rect">
            <a:avLst/>
          </a:prstGeom>
        </p:spPr>
        <p:txBody>
          <a:bodyPr wrap="square">
            <a:spAutoFit/>
          </a:bodyPr>
          <a:lstStyle/>
          <a:p>
            <a:pPr algn="ctr"/>
            <a:r>
              <a:rPr lang="en-US" b="1" dirty="0" smtClean="0">
                <a:effectLst/>
                <a:latin typeface="Times New Roman" panose="02020603050405020304" pitchFamily="18" charset="0"/>
                <a:ea typeface="Times New Roman" panose="02020603050405020304" pitchFamily="18" charset="0"/>
              </a:rPr>
              <a:t>Photo 7</a:t>
            </a:r>
            <a:endParaRPr lang="ru-RU" b="1" dirty="0" smtClean="0">
              <a:effectLst/>
              <a:latin typeface="Times New Roman" panose="02020603050405020304" pitchFamily="18" charset="0"/>
              <a:ea typeface="Times New Roman" panose="02020603050405020304" pitchFamily="18" charset="0"/>
            </a:endParaRPr>
          </a:p>
          <a:p>
            <a:pPr algn="ctr"/>
            <a:r>
              <a:rPr lang="en-US" b="1" dirty="0" smtClean="0">
                <a:solidFill>
                  <a:srgbClr val="000000"/>
                </a:solidFill>
                <a:effectLst/>
                <a:latin typeface="Arial CYR" panose="020B0604020202020204" pitchFamily="34" charset="-52"/>
                <a:ea typeface="Times New Roman" panose="02020603050405020304" pitchFamily="18" charset="0"/>
                <a:cs typeface="Times New Roman" panose="02020603050405020304" pitchFamily="18" charset="0"/>
              </a:rPr>
              <a:t> </a:t>
            </a:r>
            <a:r>
              <a:rPr lang="ru-RU" b="1" dirty="0" smtClean="0">
                <a:effectLst/>
                <a:latin typeface="Times New Roman" panose="02020603050405020304" pitchFamily="18" charset="0"/>
                <a:ea typeface="Times New Roman" panose="02020603050405020304" pitchFamily="18" charset="0"/>
              </a:rPr>
              <a:t>а</a:t>
            </a:r>
            <a:r>
              <a:rPr lang="en-US" b="1" dirty="0" smtClean="0">
                <a:effectLst/>
                <a:latin typeface="Times New Roman" panose="02020603050405020304" pitchFamily="18" charset="0"/>
                <a:ea typeface="Times New Roman" panose="02020603050405020304" pitchFamily="18" charset="0"/>
              </a:rPr>
              <a:t>)</a:t>
            </a:r>
            <a:r>
              <a:rPr lang="ru-RU" b="1" dirty="0" smtClean="0">
                <a:effectLst/>
                <a:latin typeface="Times New Roman" panose="02020603050405020304" pitchFamily="18" charset="0"/>
                <a:ea typeface="Times New Roman" panose="02020603050405020304" pitchFamily="18" charset="0"/>
              </a:rPr>
              <a:t>                                                                                                     </a:t>
            </a:r>
            <a:r>
              <a:rPr lang="en-US" b="1" dirty="0" smtClean="0">
                <a:effectLst/>
                <a:latin typeface="Times New Roman" panose="02020603050405020304" pitchFamily="18" charset="0"/>
                <a:ea typeface="Times New Roman" panose="02020603050405020304" pitchFamily="18" charset="0"/>
              </a:rPr>
              <a:t> </a:t>
            </a:r>
            <a:r>
              <a:rPr lang="ru-RU" b="1" dirty="0" smtClean="0">
                <a:effectLst/>
                <a:latin typeface="Times New Roman" panose="02020603050405020304" pitchFamily="18" charset="0"/>
                <a:ea typeface="Times New Roman" panose="02020603050405020304" pitchFamily="18" charset="0"/>
              </a:rPr>
              <a:t>б</a:t>
            </a:r>
            <a:r>
              <a:rPr lang="en-US" b="1" dirty="0" smtClean="0">
                <a:effectLst/>
                <a:latin typeface="Times New Roman" panose="02020603050405020304" pitchFamily="18" charset="0"/>
                <a:ea typeface="Times New Roman" panose="02020603050405020304" pitchFamily="18" charset="0"/>
              </a:rPr>
              <a:t>)  </a:t>
            </a:r>
            <a:endParaRPr lang="ru-RU" dirty="0"/>
          </a:p>
        </p:txBody>
      </p:sp>
      <p:sp>
        <p:nvSpPr>
          <p:cNvPr id="4" name="Rectangle 4"/>
          <p:cNvSpPr>
            <a:spLocks noChangeArrowheads="1"/>
          </p:cNvSpPr>
          <p:nvPr/>
        </p:nvSpPr>
        <p:spPr bwMode="auto">
          <a:xfrm>
            <a:off x="746450" y="5716450"/>
            <a:ext cx="108981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99200" algn="l"/>
              </a:tabLst>
              <a:defRPr>
                <a:solidFill>
                  <a:schemeClr val="tx1"/>
                </a:solidFill>
                <a:latin typeface="Arial" panose="020B0604020202020204" pitchFamily="34" charset="0"/>
              </a:defRPr>
            </a:lvl1pPr>
            <a:lvl2pPr eaLnBrk="0" fontAlgn="base" hangingPunct="0">
              <a:spcBef>
                <a:spcPct val="0"/>
              </a:spcBef>
              <a:spcAft>
                <a:spcPct val="0"/>
              </a:spcAft>
              <a:tabLst>
                <a:tab pos="6299200" algn="l"/>
              </a:tabLst>
              <a:defRPr>
                <a:solidFill>
                  <a:schemeClr val="tx1"/>
                </a:solidFill>
                <a:latin typeface="Arial" panose="020B0604020202020204" pitchFamily="34" charset="0"/>
              </a:defRPr>
            </a:lvl2pPr>
            <a:lvl3pPr eaLnBrk="0" fontAlgn="base" hangingPunct="0">
              <a:spcBef>
                <a:spcPct val="0"/>
              </a:spcBef>
              <a:spcAft>
                <a:spcPct val="0"/>
              </a:spcAft>
              <a:tabLst>
                <a:tab pos="6299200" algn="l"/>
              </a:tabLst>
              <a:defRPr>
                <a:solidFill>
                  <a:schemeClr val="tx1"/>
                </a:solidFill>
                <a:latin typeface="Arial" panose="020B0604020202020204" pitchFamily="34" charset="0"/>
              </a:defRPr>
            </a:lvl3pPr>
            <a:lvl4pPr eaLnBrk="0" fontAlgn="base" hangingPunct="0">
              <a:spcBef>
                <a:spcPct val="0"/>
              </a:spcBef>
              <a:spcAft>
                <a:spcPct val="0"/>
              </a:spcAft>
              <a:tabLst>
                <a:tab pos="6299200" algn="l"/>
              </a:tabLst>
              <a:defRPr>
                <a:solidFill>
                  <a:schemeClr val="tx1"/>
                </a:solidFill>
                <a:latin typeface="Arial" panose="020B0604020202020204" pitchFamily="34" charset="0"/>
              </a:defRPr>
            </a:lvl4pPr>
            <a:lvl5pPr eaLnBrk="0" fontAlgn="base" hangingPunct="0">
              <a:spcBef>
                <a:spcPct val="0"/>
              </a:spcBef>
              <a:spcAft>
                <a:spcPct val="0"/>
              </a:spcAft>
              <a:tabLst>
                <a:tab pos="6299200" algn="l"/>
              </a:tabLst>
              <a:defRPr>
                <a:solidFill>
                  <a:schemeClr val="tx1"/>
                </a:solidFill>
                <a:latin typeface="Arial" panose="020B0604020202020204" pitchFamily="34" charset="0"/>
              </a:defRPr>
            </a:lvl5pPr>
            <a:lvl6pPr eaLnBrk="0" fontAlgn="base" hangingPunct="0">
              <a:spcBef>
                <a:spcPct val="0"/>
              </a:spcBef>
              <a:spcAft>
                <a:spcPct val="0"/>
              </a:spcAft>
              <a:tabLst>
                <a:tab pos="6299200" algn="l"/>
              </a:tabLst>
              <a:defRPr>
                <a:solidFill>
                  <a:schemeClr val="tx1"/>
                </a:solidFill>
                <a:latin typeface="Arial" panose="020B0604020202020204" pitchFamily="34" charset="0"/>
              </a:defRPr>
            </a:lvl6pPr>
            <a:lvl7pPr eaLnBrk="0" fontAlgn="base" hangingPunct="0">
              <a:spcBef>
                <a:spcPct val="0"/>
              </a:spcBef>
              <a:spcAft>
                <a:spcPct val="0"/>
              </a:spcAft>
              <a:tabLst>
                <a:tab pos="6299200" algn="l"/>
              </a:tabLst>
              <a:defRPr>
                <a:solidFill>
                  <a:schemeClr val="tx1"/>
                </a:solidFill>
                <a:latin typeface="Arial" panose="020B0604020202020204" pitchFamily="34" charset="0"/>
              </a:defRPr>
            </a:lvl7pPr>
            <a:lvl8pPr eaLnBrk="0" fontAlgn="base" hangingPunct="0">
              <a:spcBef>
                <a:spcPct val="0"/>
              </a:spcBef>
              <a:spcAft>
                <a:spcPct val="0"/>
              </a:spcAft>
              <a:tabLst>
                <a:tab pos="6299200" algn="l"/>
              </a:tabLst>
              <a:defRPr>
                <a:solidFill>
                  <a:schemeClr val="tx1"/>
                </a:solidFill>
                <a:latin typeface="Arial" panose="020B0604020202020204" pitchFamily="34" charset="0"/>
              </a:defRPr>
            </a:lvl8pPr>
            <a:lvl9pPr eaLnBrk="0" fontAlgn="base" hangingPunct="0">
              <a:spcBef>
                <a:spcPct val="0"/>
              </a:spcBef>
              <a:spcAft>
                <a:spcPct val="0"/>
              </a:spcAft>
              <a:tabLst>
                <a:tab pos="6299200"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6299200" algn="l"/>
              </a:tabLst>
            </a:pP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productivity of 2 racks at hour, volume of sewage has made: </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 × 14 × 7 = 19, 6</a:t>
            </a:r>
            <a:r>
              <a:rPr kumimoji="0" lang="en-US"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12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litres</a:t>
            </a:r>
            <a:r>
              <a:rPr kumimoji="0" lang="en-US"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 = </a:t>
            </a:r>
            <a:r>
              <a:rPr kumimoji="0" lang="en-US" altLang="ru-RU" sz="12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39, 2</a:t>
            </a:r>
            <a:r>
              <a:rPr kumimoji="0" lang="en-US"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12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litres</a:t>
            </a:r>
            <a:r>
              <a:rPr kumimoji="0" lang="en-US"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8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tab pos="6299200" algn="l"/>
              </a:tabLst>
            </a:pP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On old technology, at use direct-flow washings,</a:t>
            </a:r>
            <a:r>
              <a:rPr kumimoji="0" lang="en-US" altLang="ru-RU"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using a method of  </a:t>
            </a:r>
            <a:r>
              <a:rPr kumimoji="0" lang="en-US" altLang="ru-RU" sz="12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immersible</a:t>
            </a:r>
            <a:r>
              <a:rPr kumimoji="0" lang="en-US" altLang="ru-RU"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rinsing, </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for baths with dimensions</a:t>
            </a:r>
            <a:r>
              <a:rPr kumimoji="0" lang="en-US" altLang="ru-RU" sz="12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 </a:t>
            </a:r>
            <a:r>
              <a:rPr kumimoji="0" lang="en-US" altLang="ru-RU" sz="1200" b="1" i="0" u="none" strike="noStrike" cap="none" normalizeH="0" baseline="0" dirty="0" smtClean="0">
                <a:ln>
                  <a:noFill/>
                </a:ln>
                <a:solidFill>
                  <a:schemeClr val="tx1"/>
                </a:solidFill>
                <a:effectLst/>
                <a:ea typeface="Times New Roman" panose="02020603050405020304" pitchFamily="18" charset="0"/>
              </a:rPr>
              <a:t>(length× </a:t>
            </a:r>
            <a:r>
              <a:rPr kumimoji="0" lang="en-US" altLang="ru-RU" sz="1200" b="1" i="0" u="none" strike="noStrike" cap="none" normalizeH="0" baseline="0" dirty="0" err="1" smtClean="0">
                <a:ln>
                  <a:noFill/>
                </a:ln>
                <a:solidFill>
                  <a:schemeClr val="tx1"/>
                </a:solidFill>
                <a:effectLst/>
                <a:ea typeface="Times New Roman" panose="02020603050405020304" pitchFamily="18" charset="0"/>
              </a:rPr>
              <a:t>width×height</a:t>
            </a:r>
            <a:r>
              <a:rPr kumimoji="0" lang="en-US" altLang="ru-RU" sz="1200" b="1" i="0" u="none" strike="noStrike" cap="none" normalizeH="0" baseline="0" dirty="0" smtClean="0">
                <a:ln>
                  <a:noFill/>
                </a:ln>
                <a:solidFill>
                  <a:schemeClr val="tx1"/>
                </a:solidFill>
                <a:effectLst/>
                <a:ea typeface="Times New Roman" panose="02020603050405020304" pitchFamily="18" charset="0"/>
              </a:rPr>
              <a:t>)</a:t>
            </a:r>
            <a:r>
              <a:rPr kumimoji="0" lang="en-US" altLang="ru-RU" sz="12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 </a:t>
            </a:r>
            <a:r>
              <a:rPr kumimoji="0" lang="en-US" altLang="ru-RU" sz="1200" b="1" i="0" u="none" strike="noStrike" cap="none" normalizeH="0" baseline="0" dirty="0" smtClean="0">
                <a:ln>
                  <a:noFill/>
                </a:ln>
                <a:solidFill>
                  <a:schemeClr val="tx1"/>
                </a:solidFill>
                <a:effectLst/>
                <a:ea typeface="Times New Roman" panose="02020603050405020304" pitchFamily="18" charset="0"/>
              </a:rPr>
              <a:t>-</a:t>
            </a:r>
            <a:r>
              <a:rPr kumimoji="0" lang="en-US" altLang="ru-RU" sz="12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 </a:t>
            </a:r>
            <a:r>
              <a:rPr kumimoji="0" lang="en-US" altLang="ru-RU" sz="1200" b="1" i="0" u="none" strike="noStrike" cap="none" normalizeH="0" baseline="0" dirty="0" smtClean="0">
                <a:ln>
                  <a:noFill/>
                </a:ln>
                <a:solidFill>
                  <a:schemeClr val="tx1"/>
                </a:solidFill>
                <a:effectLst/>
                <a:ea typeface="Times New Roman" panose="02020603050405020304" pitchFamily="18" charset="0"/>
              </a:rPr>
              <a:t>1600</a:t>
            </a:r>
            <a:r>
              <a:rPr kumimoji="0" lang="en-US" altLang="ru-RU" sz="12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мм</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ru-RU" sz="1200" b="1" i="0" u="none" strike="noStrike" cap="none" normalizeH="0" baseline="0" dirty="0" smtClean="0">
                <a:ln>
                  <a:noFill/>
                </a:ln>
                <a:solidFill>
                  <a:schemeClr val="tx1"/>
                </a:solidFill>
                <a:effectLst/>
                <a:ea typeface="Times New Roman" panose="02020603050405020304" pitchFamily="18" charset="0"/>
              </a:rPr>
              <a:t>700</a:t>
            </a:r>
            <a:r>
              <a:rPr kumimoji="0" lang="en-US" altLang="ru-RU" sz="12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мм</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ru-RU" sz="1200" b="1" i="0" u="none" strike="noStrike" cap="none" normalizeH="0" baseline="0" dirty="0" smtClean="0">
                <a:ln>
                  <a:noFill/>
                </a:ln>
                <a:solidFill>
                  <a:schemeClr val="tx1"/>
                </a:solidFill>
                <a:effectLst/>
                <a:ea typeface="Times New Roman" panose="02020603050405020304" pitchFamily="18" charset="0"/>
              </a:rPr>
              <a:t>1200</a:t>
            </a:r>
            <a:r>
              <a:rPr kumimoji="0" lang="en-US" altLang="ru-RU" sz="1200" b="1" i="0"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мм</a:t>
            </a:r>
            <a:r>
              <a:rPr kumimoji="0" lang="en-US" altLang="ru-RU" sz="1200" b="1" i="0" u="none" strike="noStrike" cap="none" normalizeH="0" baseline="0" dirty="0" smtClean="0">
                <a:ln>
                  <a:noFill/>
                </a:ln>
                <a:solidFill>
                  <a:schemeClr val="tx1"/>
                </a:solidFill>
                <a:effectLst/>
                <a:ea typeface="Times New Roman" panose="02020603050405020304" pitchFamily="18" charset="0"/>
              </a:rPr>
              <a:t>, the hour volume of sewage makes ≈ </a:t>
            </a:r>
            <a:r>
              <a:rPr kumimoji="0" lang="en-US" altLang="ru-RU" sz="12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1000</a:t>
            </a:r>
            <a:r>
              <a:rPr kumimoji="0" lang="en-US" altLang="ru-RU" sz="1200" b="1" i="0" u="sng" strike="noStrike" cap="none" normalizeH="0" baseline="0" dirty="0" smtClean="0">
                <a:ln>
                  <a:noFill/>
                </a:ln>
                <a:solidFill>
                  <a:schemeClr val="tx1"/>
                </a:solidFill>
                <a:effectLst/>
                <a:ea typeface="Times New Roman" panose="02020603050405020304" pitchFamily="18" charset="0"/>
              </a:rPr>
              <a:t> </a:t>
            </a:r>
            <a:r>
              <a:rPr kumimoji="0" lang="en-US" altLang="ru-RU" sz="1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litres</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Thus, is noted absence of presence of </a:t>
            </a:r>
            <a:r>
              <a:rPr kumimoji="0" lang="en-US" altLang="ru-RU" sz="1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electrolit</a:t>
            </a:r>
            <a:r>
              <a:rPr kumimoji="0" lang="en-US" altLang="ru-RU" sz="1200" b="1" i="1" u="none" strike="noStrike" cap="none" normalizeH="0" baseline="0" dirty="0" smtClean="0">
                <a:ln>
                  <a:noFill/>
                </a:ln>
                <a:solidFill>
                  <a:schemeClr val="tx1"/>
                </a:solidFill>
                <a:effectLst/>
                <a:latin typeface="Times New Roman CYR" panose="02020603050405020304" pitchFamily="18" charset="0"/>
                <a:ea typeface="Times New Roman" panose="02020603050405020304" pitchFamily="18" charset="0"/>
              </a:rPr>
              <a:t> </a:t>
            </a:r>
            <a:r>
              <a:rPr kumimoji="0" lang="en-US" altLang="ru-RU" sz="1200" b="1" i="0" u="none" strike="noStrike" cap="none" normalizeH="0" baseline="0" dirty="0" smtClean="0">
                <a:ln>
                  <a:noFill/>
                </a:ln>
                <a:solidFill>
                  <a:schemeClr val="tx1"/>
                </a:solidFill>
                <a:effectLst/>
                <a:ea typeface="Times New Roman" panose="02020603050405020304" pitchFamily="18" charset="0"/>
              </a:rPr>
              <a:t>from deaf apertures on details II and III groups of complexity in the form of the dark, brown spots formed on surfaces of details after their drying.</a:t>
            </a:r>
            <a:endParaRPr kumimoji="0" lang="en-US"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529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
  <TotalTime>307</TotalTime>
  <Words>1470</Words>
  <Application>Microsoft Office PowerPoint</Application>
  <PresentationFormat>Широкоэкранный</PresentationFormat>
  <Paragraphs>78</Paragraphs>
  <Slides>14</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14</vt:i4>
      </vt:variant>
    </vt:vector>
  </HeadingPairs>
  <TitlesOfParts>
    <vt:vector size="23" baseType="lpstr">
      <vt:lpstr>Arial</vt:lpstr>
      <vt:lpstr>Arial CYR</vt:lpstr>
      <vt:lpstr>Century Gothic</vt:lpstr>
      <vt:lpstr>Times New Roman</vt:lpstr>
      <vt:lpstr>Times New Roman CYR</vt:lpstr>
      <vt:lpstr>Wingdings 3</vt:lpstr>
      <vt:lpstr>Легкий дым</vt:lpstr>
      <vt:lpstr>Picture</vt:lpstr>
      <vt:lpstr>Точечный рисунок</vt:lpstr>
      <vt:lpstr>Development and ways of creation of lines anode oxidation details from aluminium and its alloys  With zero issue of sewage and toxic Evaporations in a work cycle of processing  </vt:lpstr>
      <vt:lpstr>Problem </vt:lpstr>
      <vt:lpstr>Презентация PowerPoint</vt:lpstr>
      <vt:lpstr>Презентация PowerPoint</vt:lpstr>
      <vt:lpstr>The decision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ways of creation of lines anode oxidation details from aluminium and its alloys  With zero issue of sewage and toxic Evaporations in a work cycle of processing</dc:title>
  <dc:creator>user</dc:creator>
  <cp:lastModifiedBy>user</cp:lastModifiedBy>
  <cp:revision>18</cp:revision>
  <dcterms:created xsi:type="dcterms:W3CDTF">2017-05-30T08:18:37Z</dcterms:created>
  <dcterms:modified xsi:type="dcterms:W3CDTF">2017-05-31T12:53:20Z</dcterms:modified>
</cp:coreProperties>
</file>